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7" r:id="rId3"/>
    <p:sldId id="271" r:id="rId4"/>
    <p:sldId id="268" r:id="rId5"/>
    <p:sldId id="260" r:id="rId6"/>
    <p:sldId id="272" r:id="rId7"/>
    <p:sldId id="277" r:id="rId8"/>
    <p:sldId id="278" r:id="rId9"/>
    <p:sldId id="263" r:id="rId10"/>
    <p:sldId id="264" r:id="rId11"/>
    <p:sldId id="276" r:id="rId12"/>
    <p:sldId id="273" r:id="rId13"/>
    <p:sldId id="275" r:id="rId14"/>
    <p:sldId id="265" r:id="rId15"/>
    <p:sldId id="279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04EC"/>
    <a:srgbClr val="3399FF"/>
    <a:srgbClr val="873AC0"/>
    <a:srgbClr val="9D630D"/>
    <a:srgbClr val="CCEE02"/>
    <a:srgbClr val="E907AE"/>
    <a:srgbClr val="A4066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3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031F91-41C2-439C-92DB-0F17230F7379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F2F5B7-B7DD-4FBF-B50E-70BCB0FA7E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4994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F5B7-B7DD-4FBF-B50E-70BCB0FA7EF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196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F2F5B7-B7DD-4FBF-B50E-70BCB0FA7EF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19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AB0777-4C60-462E-A92C-CDAFD498799C}" type="datetimeFigureOut">
              <a:rPr lang="en-US" smtClean="0"/>
              <a:t>9/11/2015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9DE6EB8-52AB-45EA-A660-3E1EBFA729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.uk/url?sa=i&amp;rct=j&amp;q=generating+ideas&amp;source=images&amp;cd=&amp;cad=rja&amp;uact=8&amp;ved=0CAcQjRw&amp;url=http://www.business2community.com/mobile-apps/generating-app-ideas-0723033&amp;ei=lsftVL_2H4zUas6jgPAB&amp;psig=AFQjCNEP7gvgZ4-Ey5UqbFQBCDbTmxvUnQ&amp;ust=1424955669131002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hyperlink" Target="http://www.google.co.uk/url?sa=i&amp;rct=j&amp;q=ideas&amp;source=images&amp;cd=&amp;cad=rja&amp;uact=8&amp;ved=0CAcQjRw&amp;url=http://www.business2community.com/strategy/10-ways-to-build-an-idea-factory-within-your-organization-0489150&amp;ei=ZMztVKylCNftaP_6gIgC&amp;psig=AFQjCNGdpf9CPvo2DqvcCAPtl3Lt0XKtNQ&amp;ust=1424956887078654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www.google.co.uk/url?sa=i&amp;rct=j&amp;q=the+design+process&amp;source=images&amp;cd=&amp;cad=rja&amp;uact=8&amp;ved=0CAcQjRw&amp;url=http://www.openlawlab.com/2014/07/16/designers-mindsets-sketchnote-design-process/&amp;ei=y8TtVIO_A8HpUsGpgbgF&amp;psig=AFQjCNGrtnNpSLX4xO2csGTrhsxj3IAXcw&amp;ust=1424954940607016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forbes.com/sites/alanhall/2013/01/29/10-simple-product-ideas-that-made-billions-infographic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ngminds.org/tools/mind-mapping.htm" TargetMode="External"/><Relationship Id="rId13" Type="http://schemas.openxmlformats.org/officeDocument/2006/relationships/hyperlink" Target="http://creatingminds.org/tools/random_words.htm" TargetMode="External"/><Relationship Id="rId3" Type="http://schemas.openxmlformats.org/officeDocument/2006/relationships/hyperlink" Target="http://creatingminds.org/tools/brainmapping.htm" TargetMode="External"/><Relationship Id="rId7" Type="http://schemas.openxmlformats.org/officeDocument/2006/relationships/hyperlink" Target="http://creatingminds.org/articles/lateral_thinking.htm" TargetMode="External"/><Relationship Id="rId12" Type="http://schemas.openxmlformats.org/officeDocument/2006/relationships/hyperlink" Target="http://creatingminds.org/tools/psi.htm" TargetMode="External"/><Relationship Id="rId2" Type="http://schemas.openxmlformats.org/officeDocument/2006/relationships/hyperlink" Target="http://creatingminds.org/tools/brainstorming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reatingminds.org/tools/challenge.htm" TargetMode="External"/><Relationship Id="rId11" Type="http://schemas.openxmlformats.org/officeDocument/2006/relationships/hyperlink" Target="http://creatingminds.org/tools/provocation.htm" TargetMode="External"/><Relationship Id="rId5" Type="http://schemas.openxmlformats.org/officeDocument/2006/relationships/hyperlink" Target="http://creatingminds.org/tools/breakdown.htm" TargetMode="External"/><Relationship Id="rId10" Type="http://schemas.openxmlformats.org/officeDocument/2006/relationships/hyperlink" Target="http://creatingminds.org/tools/post_up.htm" TargetMode="External"/><Relationship Id="rId4" Type="http://schemas.openxmlformats.org/officeDocument/2006/relationships/hyperlink" Target="http://creatingminds.org/tools/brainwriting.htm" TargetMode="External"/><Relationship Id="rId9" Type="http://schemas.openxmlformats.org/officeDocument/2006/relationships/hyperlink" Target="http://creatingminds.org/tools/morphological.htm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creatingminds.org/tools/wishing.htm" TargetMode="External"/><Relationship Id="rId3" Type="http://schemas.openxmlformats.org/officeDocument/2006/relationships/hyperlink" Target="http://creatingminds.org/tools/rightbraining.htm" TargetMode="External"/><Relationship Id="rId7" Type="http://schemas.openxmlformats.org/officeDocument/2006/relationships/hyperlink" Target="http://creatingminds.org/tools/visioning.htm" TargetMode="External"/><Relationship Id="rId2" Type="http://schemas.openxmlformats.org/officeDocument/2006/relationships/hyperlink" Target="http://creatingminds.org/tools/random_words.htm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creatingminds.org/tools/value_engineering.htm" TargetMode="External"/><Relationship Id="rId5" Type="http://schemas.openxmlformats.org/officeDocument/2006/relationships/hyperlink" Target="http://creatingminds.org/tools/six_hats.htm" TargetMode="External"/><Relationship Id="rId4" Type="http://schemas.openxmlformats.org/officeDocument/2006/relationships/hyperlink" Target="http://creatingminds.org/tools/reversal.htm" TargetMode="External"/><Relationship Id="rId9" Type="http://schemas.openxmlformats.org/officeDocument/2006/relationships/hyperlink" Target="http://creatingminds.org/tools/write_streaming.htm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.uk/url?sa=i&amp;rct=j&amp;q=ideas&amp;source=images&amp;cd=&amp;cad=rja&amp;uact=8&amp;ved=0CAcQjRw&amp;url=http://www.business2community.com/strategy/10-ways-to-build-an-idea-factory-within-your-organization-0489150&amp;ei=ZMztVKylCNftaP_6gIgC&amp;psig=AFQjCNGdpf9CPvo2DqvcCAPtl3Lt0XKtNQ&amp;ust=142495688707865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476672"/>
            <a:ext cx="5688632" cy="172819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 algn="ctr"/>
            <a:endParaRPr lang="en-GB" sz="900" dirty="0">
              <a:solidFill>
                <a:srgbClr val="3399FF"/>
              </a:solidFill>
            </a:endParaRPr>
          </a:p>
          <a:p>
            <a:pPr algn="ctr"/>
            <a:r>
              <a:rPr lang="en-GB" sz="12800" b="1" dirty="0" err="1" smtClean="0">
                <a:solidFill>
                  <a:srgbClr val="3399FF"/>
                </a:solidFill>
              </a:rPr>
              <a:t>Bagloriaeth</a:t>
            </a:r>
            <a:r>
              <a:rPr lang="en-GB" sz="12800" b="1" dirty="0" smtClean="0">
                <a:solidFill>
                  <a:srgbClr val="3399FF"/>
                </a:solidFill>
              </a:rPr>
              <a:t> </a:t>
            </a:r>
            <a:r>
              <a:rPr lang="en-GB" sz="12800" b="1" dirty="0" err="1" smtClean="0">
                <a:solidFill>
                  <a:srgbClr val="3399FF"/>
                </a:solidFill>
              </a:rPr>
              <a:t>Cymru</a:t>
            </a:r>
            <a:r>
              <a:rPr lang="en-GB" sz="12800" b="1" dirty="0" smtClean="0">
                <a:solidFill>
                  <a:srgbClr val="3399FF"/>
                </a:solidFill>
              </a:rPr>
              <a:t> </a:t>
            </a:r>
          </a:p>
          <a:p>
            <a:pPr algn="ctr"/>
            <a:r>
              <a:rPr lang="en-GB" sz="8000" b="1" dirty="0" err="1" smtClean="0">
                <a:solidFill>
                  <a:srgbClr val="3399FF"/>
                </a:solidFill>
              </a:rPr>
              <a:t>Menter</a:t>
            </a:r>
            <a:r>
              <a:rPr lang="en-GB" sz="8000" b="1" dirty="0" smtClean="0">
                <a:solidFill>
                  <a:srgbClr val="3399FF"/>
                </a:solidFill>
              </a:rPr>
              <a:t> a </a:t>
            </a:r>
            <a:r>
              <a:rPr lang="en-GB" sz="8000" b="1" dirty="0" err="1" smtClean="0">
                <a:solidFill>
                  <a:srgbClr val="3399FF"/>
                </a:solidFill>
              </a:rPr>
              <a:t>Chyflogadwyedd</a:t>
            </a:r>
            <a:endParaRPr lang="en-GB" sz="8000" b="1" dirty="0" smtClean="0">
              <a:solidFill>
                <a:srgbClr val="3399FF"/>
              </a:solidFill>
            </a:endParaRPr>
          </a:p>
          <a:p>
            <a:pPr algn="ctr"/>
            <a:endParaRPr lang="en-GB" sz="3200" b="1" dirty="0">
              <a:solidFill>
                <a:srgbClr val="3399FF"/>
              </a:solidFill>
            </a:endParaRPr>
          </a:p>
          <a:p>
            <a:pPr algn="ctr"/>
            <a:r>
              <a:rPr lang="en-GB" sz="8000" b="1" dirty="0" err="1" smtClean="0">
                <a:solidFill>
                  <a:srgbClr val="3399FF"/>
                </a:solidFill>
              </a:rPr>
              <a:t>Cynhyrchu</a:t>
            </a:r>
            <a:r>
              <a:rPr lang="en-GB" sz="8000" b="1" dirty="0" smtClean="0">
                <a:solidFill>
                  <a:srgbClr val="3399FF"/>
                </a:solidFill>
              </a:rPr>
              <a:t> </a:t>
            </a:r>
            <a:r>
              <a:rPr lang="en-GB" sz="8000" b="1" dirty="0" err="1" smtClean="0">
                <a:solidFill>
                  <a:srgbClr val="3399FF"/>
                </a:solidFill>
              </a:rPr>
              <a:t>syniadau</a:t>
            </a:r>
            <a:r>
              <a:rPr lang="en-GB" sz="8000" b="1" dirty="0" smtClean="0">
                <a:solidFill>
                  <a:srgbClr val="3399FF"/>
                </a:solidFill>
              </a:rPr>
              <a:t>      </a:t>
            </a:r>
            <a:endParaRPr lang="en-GB" sz="8000" b="1" dirty="0">
              <a:solidFill>
                <a:srgbClr val="3399FF"/>
              </a:solidFill>
            </a:endParaRPr>
          </a:p>
        </p:txBody>
      </p:sp>
      <p:sp>
        <p:nvSpPr>
          <p:cNvPr id="4" name="AutoShape 2" descr="Image result for generating ideas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76" name="Picture 4" descr="http://cdn2.business2community.com/wp-content/uploads/2013/12/Generating-ideas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068960"/>
            <a:ext cx="3512800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6" descr="Image result for ideas"/>
          <p:cNvSpPr>
            <a:spLocks noChangeAspect="1" noChangeArrowheads="1"/>
          </p:cNvSpPr>
          <p:nvPr/>
        </p:nvSpPr>
        <p:spPr bwMode="auto">
          <a:xfrm>
            <a:off x="27305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80" name="Picture 8" descr="http://cdn.business2community.com/wp-content/uploads/2013/05/A-good-idea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48880"/>
            <a:ext cx="3424895" cy="418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180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>
            <a:normAutofit/>
          </a:bodyPr>
          <a:lstStyle/>
          <a:p>
            <a:pPr algn="ctr"/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6632"/>
            <a:ext cx="8229600" cy="6408712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400" b="1" dirty="0" err="1" smtClean="0"/>
              <a:t>Tasg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Unigol</a:t>
            </a:r>
            <a:r>
              <a:rPr lang="en-GB" sz="2400" b="1" dirty="0" smtClean="0"/>
              <a:t> </a:t>
            </a:r>
          </a:p>
          <a:p>
            <a:pPr marL="109728" indent="0" algn="ctr">
              <a:buNone/>
            </a:pPr>
            <a:r>
              <a:rPr lang="en-GB" sz="2400" b="1" dirty="0" smtClean="0"/>
              <a:t>(</a:t>
            </a:r>
            <a:r>
              <a:rPr lang="en-GB" sz="2400" b="1" dirty="0" err="1" smtClean="0"/>
              <a:t>Dewiswch</a:t>
            </a:r>
            <a:r>
              <a:rPr lang="en-GB" sz="2400" b="1" dirty="0" smtClean="0"/>
              <a:t> un </a:t>
            </a:r>
            <a:r>
              <a:rPr lang="en-GB" sz="2400" b="1" dirty="0" err="1" smtClean="0"/>
              <a:t>syniad</a:t>
            </a:r>
            <a:r>
              <a:rPr lang="en-GB" sz="2400" b="1" dirty="0" smtClean="0"/>
              <a:t>, </a:t>
            </a:r>
            <a:r>
              <a:rPr lang="en-GB" sz="2400" b="1" dirty="0" err="1" smtClean="0"/>
              <a:t>gwnewch</a:t>
            </a:r>
            <a:r>
              <a:rPr lang="en-GB" sz="2400" b="1" dirty="0" smtClean="0"/>
              <a:t> y </a:t>
            </a:r>
            <a:r>
              <a:rPr lang="en-GB" sz="2400" b="1" dirty="0" err="1" smtClean="0"/>
              <a:t>daflen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waith</a:t>
            </a:r>
            <a:r>
              <a:rPr lang="en-GB" sz="2400" b="1" dirty="0" smtClean="0"/>
              <a:t>)</a:t>
            </a:r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sz="2400" b="1" i="1" u="sng" dirty="0" smtClean="0"/>
          </a:p>
          <a:p>
            <a:pPr marL="109728" indent="0">
              <a:buNone/>
            </a:pPr>
            <a:endParaRPr lang="en-GB" sz="2400" b="1" i="1" u="sng" dirty="0"/>
          </a:p>
          <a:p>
            <a:pPr marL="109728" indent="0">
              <a:buNone/>
            </a:pPr>
            <a:endParaRPr lang="en-GB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7" name="Explosion 2 6"/>
          <p:cNvSpPr/>
          <p:nvPr/>
        </p:nvSpPr>
        <p:spPr>
          <a:xfrm>
            <a:off x="323528" y="1052736"/>
            <a:ext cx="3600400" cy="223569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 smtClean="0"/>
              <a:t>Dadansoddi</a:t>
            </a:r>
            <a:endParaRPr lang="en-GB" sz="2400" dirty="0"/>
          </a:p>
        </p:txBody>
      </p:sp>
      <p:sp>
        <p:nvSpPr>
          <p:cNvPr id="8" name="Oval Callout 7"/>
          <p:cNvSpPr/>
          <p:nvPr/>
        </p:nvSpPr>
        <p:spPr>
          <a:xfrm>
            <a:off x="2267744" y="3284984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Marchnad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Darged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Oval Callout 8"/>
          <p:cNvSpPr/>
          <p:nvPr/>
        </p:nvSpPr>
        <p:spPr>
          <a:xfrm>
            <a:off x="3851920" y="1829197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 </a:t>
            </a:r>
            <a:r>
              <a:rPr lang="en-GB" dirty="0" err="1" smtClean="0">
                <a:solidFill>
                  <a:schemeClr val="tx1"/>
                </a:solidFill>
              </a:rPr>
              <a:t>oes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cynnrych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tebyg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ar</a:t>
            </a:r>
            <a:r>
              <a:rPr lang="en-GB" dirty="0" smtClean="0">
                <a:solidFill>
                  <a:schemeClr val="tx1"/>
                </a:solidFill>
              </a:rPr>
              <a:t> y </a:t>
            </a:r>
            <a:r>
              <a:rPr lang="en-GB" dirty="0" err="1" smtClean="0">
                <a:solidFill>
                  <a:schemeClr val="tx1"/>
                </a:solidFill>
              </a:rPr>
              <a:t>farchnad</a:t>
            </a:r>
            <a:r>
              <a:rPr lang="en-GB" dirty="0" smtClean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0" name="Oval Callout 9"/>
          <p:cNvSpPr/>
          <p:nvPr/>
        </p:nvSpPr>
        <p:spPr>
          <a:xfrm>
            <a:off x="6012160" y="4725144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Pris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gwerthu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priodol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Oval Callout 10"/>
          <p:cNvSpPr/>
          <p:nvPr/>
        </p:nvSpPr>
        <p:spPr>
          <a:xfrm>
            <a:off x="467544" y="4797152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Cryfderau</a:t>
            </a:r>
            <a:r>
              <a:rPr lang="en-GB" dirty="0" smtClean="0">
                <a:solidFill>
                  <a:schemeClr val="tx1"/>
                </a:solidFill>
              </a:rPr>
              <a:t> / </a:t>
            </a:r>
            <a:r>
              <a:rPr lang="en-GB" dirty="0" err="1" smtClean="0">
                <a:solidFill>
                  <a:schemeClr val="tx1"/>
                </a:solidFill>
              </a:rPr>
              <a:t>gwendidau’r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cynnyrch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Oval Callout 11"/>
          <p:cNvSpPr/>
          <p:nvPr/>
        </p:nvSpPr>
        <p:spPr>
          <a:xfrm>
            <a:off x="5580112" y="3068960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Ble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fyddech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chi’n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gwerthu’r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cynnyrch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hwn</a:t>
            </a:r>
            <a:r>
              <a:rPr lang="en-GB" dirty="0" smtClean="0">
                <a:solidFill>
                  <a:schemeClr val="tx1"/>
                </a:solidFill>
              </a:rPr>
              <a:t>?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Oval Callout 12"/>
          <p:cNvSpPr/>
          <p:nvPr/>
        </p:nvSpPr>
        <p:spPr>
          <a:xfrm>
            <a:off x="3203848" y="4797152"/>
            <a:ext cx="2592288" cy="1440160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 smtClean="0">
                <a:solidFill>
                  <a:schemeClr val="tx1"/>
                </a:solidFill>
              </a:rPr>
              <a:t>Dylunio</a:t>
            </a:r>
            <a:r>
              <a:rPr lang="en-GB" dirty="0" smtClean="0">
                <a:solidFill>
                  <a:schemeClr val="tx1"/>
                </a:solidFill>
              </a:rPr>
              <a:t> / </a:t>
            </a:r>
            <a:r>
              <a:rPr lang="en-GB" dirty="0" err="1" smtClean="0">
                <a:solidFill>
                  <a:schemeClr val="tx1"/>
                </a:solidFill>
              </a:rPr>
              <a:t>cynhyrchu</a:t>
            </a:r>
            <a:r>
              <a:rPr lang="en-GB" dirty="0" smtClean="0">
                <a:solidFill>
                  <a:schemeClr val="tx1"/>
                </a:solidFill>
              </a:rPr>
              <a:t> (</a:t>
            </a:r>
            <a:r>
              <a:rPr lang="en-GB" dirty="0" err="1" smtClean="0">
                <a:solidFill>
                  <a:schemeClr val="tx1"/>
                </a:solidFill>
              </a:rPr>
              <a:t>syniad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r>
              <a:rPr lang="en-GB" dirty="0" err="1" smtClean="0">
                <a:solidFill>
                  <a:schemeClr val="tx1"/>
                </a:solidFill>
              </a:rPr>
              <a:t>realistig</a:t>
            </a:r>
            <a:r>
              <a:rPr lang="en-GB" dirty="0" smtClean="0">
                <a:solidFill>
                  <a:schemeClr val="tx1"/>
                </a:solidFill>
              </a:rPr>
              <a:t>)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071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709228" y="260648"/>
            <a:ext cx="8229600" cy="1143000"/>
          </a:xfrm>
        </p:spPr>
        <p:txBody>
          <a:bodyPr/>
          <a:lstStyle/>
          <a:p>
            <a:r>
              <a:rPr lang="en-GB" dirty="0" err="1" smtClean="0"/>
              <a:t>Ymchwil</a:t>
            </a:r>
            <a:endParaRPr lang="en-GB" dirty="0"/>
          </a:p>
        </p:txBody>
      </p:sp>
      <p:sp>
        <p:nvSpPr>
          <p:cNvPr id="4" name="Oval Callout 3"/>
          <p:cNvSpPr/>
          <p:nvPr/>
        </p:nvSpPr>
        <p:spPr>
          <a:xfrm>
            <a:off x="1619672" y="1124744"/>
            <a:ext cx="6408712" cy="4320480"/>
          </a:xfrm>
          <a:prstGeom prst="wedgeEllipseCallou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483768" y="2204864"/>
            <a:ext cx="46805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/>
              <a:t>Bydd</a:t>
            </a:r>
            <a:r>
              <a:rPr lang="en-GB" sz="2800" dirty="0" smtClean="0"/>
              <a:t> </a:t>
            </a:r>
            <a:r>
              <a:rPr lang="en-GB" sz="2800" dirty="0" err="1" smtClean="0"/>
              <a:t>mwy</a:t>
            </a:r>
            <a:r>
              <a:rPr lang="en-GB" sz="2800" dirty="0" smtClean="0"/>
              <a:t> o </a:t>
            </a:r>
            <a:r>
              <a:rPr lang="en-GB" sz="2800" dirty="0" err="1" smtClean="0"/>
              <a:t>ymchwil</a:t>
            </a:r>
            <a:r>
              <a:rPr lang="en-GB" sz="2800" dirty="0" smtClean="0"/>
              <a:t> </a:t>
            </a:r>
            <a:r>
              <a:rPr lang="en-GB" sz="2800" dirty="0" err="1" smtClean="0"/>
              <a:t>yn</a:t>
            </a:r>
            <a:r>
              <a:rPr lang="en-GB" sz="2800" dirty="0" smtClean="0"/>
              <a:t> </a:t>
            </a:r>
            <a:r>
              <a:rPr lang="en-GB" sz="2800" dirty="0" err="1" smtClean="0"/>
              <a:t>digwydd</a:t>
            </a:r>
            <a:r>
              <a:rPr lang="en-GB" sz="2800" dirty="0" smtClean="0"/>
              <a:t> </a:t>
            </a:r>
            <a:r>
              <a:rPr lang="en-GB" sz="2800" dirty="0" err="1" smtClean="0"/>
              <a:t>cyn</a:t>
            </a:r>
            <a:r>
              <a:rPr lang="en-GB" sz="2800" dirty="0" smtClean="0"/>
              <a:t> </a:t>
            </a:r>
            <a:r>
              <a:rPr lang="en-GB" sz="2800" dirty="0" err="1" smtClean="0"/>
              <a:t>gwneud</a:t>
            </a:r>
            <a:r>
              <a:rPr lang="en-GB" sz="2800" dirty="0" smtClean="0"/>
              <a:t> </a:t>
            </a:r>
            <a:r>
              <a:rPr lang="en-GB" sz="2800" dirty="0" err="1" smtClean="0"/>
              <a:t>penderfyniad</a:t>
            </a:r>
            <a:r>
              <a:rPr lang="en-GB" sz="2800" dirty="0" smtClean="0"/>
              <a:t> </a:t>
            </a:r>
            <a:r>
              <a:rPr lang="en-GB" sz="2800" dirty="0" err="1" smtClean="0"/>
              <a:t>terfynol</a:t>
            </a:r>
            <a:r>
              <a:rPr lang="en-GB" sz="2800" dirty="0" smtClean="0"/>
              <a:t> </a:t>
            </a:r>
            <a:r>
              <a:rPr lang="en-GB" sz="2800" dirty="0" err="1" smtClean="0"/>
              <a:t>ar</a:t>
            </a:r>
            <a:r>
              <a:rPr lang="en-GB" sz="2800" dirty="0" smtClean="0"/>
              <a:t> </a:t>
            </a:r>
            <a:r>
              <a:rPr lang="en-GB" sz="2800" dirty="0" err="1" smtClean="0"/>
              <a:t>gynnyrch</a:t>
            </a:r>
            <a:r>
              <a:rPr lang="en-GB" sz="2800" dirty="0" smtClean="0"/>
              <a:t> / </a:t>
            </a:r>
            <a:r>
              <a:rPr lang="en-GB" sz="2800" dirty="0" err="1" smtClean="0"/>
              <a:t>syniad</a:t>
            </a:r>
            <a:r>
              <a:rPr lang="en-GB" sz="2800" dirty="0" smtClean="0"/>
              <a:t> 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39496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3050" y="7937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/>
              <a:t> </a:t>
            </a:r>
            <a:r>
              <a:rPr lang="en-GB" dirty="0" err="1" smtClean="0"/>
              <a:t>Gwneud</a:t>
            </a:r>
            <a:r>
              <a:rPr lang="en-GB" dirty="0" smtClean="0"/>
              <a:t> </a:t>
            </a:r>
            <a:r>
              <a:rPr lang="en-GB" dirty="0" err="1" smtClean="0"/>
              <a:t>penderfyniad</a:t>
            </a:r>
            <a:endParaRPr lang="en-GB" dirty="0"/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25450" y="1196752"/>
            <a:ext cx="8280920" cy="440120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109728" indent="0" algn="ctr">
              <a:buNone/>
            </a:pPr>
            <a:endParaRPr lang="en-GB" sz="2000" dirty="0"/>
          </a:p>
          <a:p>
            <a:pPr marL="109728" indent="0">
              <a:buNone/>
            </a:pPr>
            <a:r>
              <a:rPr lang="en-GB" sz="2400" b="1" i="1" u="sng" dirty="0" err="1" smtClean="0"/>
              <a:t>Cyfarfod</a:t>
            </a:r>
            <a:r>
              <a:rPr lang="en-GB" sz="2400" b="1" i="1" u="sng" dirty="0" smtClean="0"/>
              <a:t> </a:t>
            </a:r>
            <a:r>
              <a:rPr lang="en-GB" sz="2400" b="1" i="1" u="sng" dirty="0" err="1" smtClean="0"/>
              <a:t>grŵp</a:t>
            </a:r>
            <a:r>
              <a:rPr lang="en-GB" sz="2400" b="1" i="1" u="sng" dirty="0" smtClean="0"/>
              <a:t> / </a:t>
            </a:r>
            <a:r>
              <a:rPr lang="en-GB" sz="2400" b="1" i="1" u="sng" dirty="0" err="1" smtClean="0"/>
              <a:t>Trafodaeth</a:t>
            </a:r>
            <a:endParaRPr lang="en-GB" sz="2400" b="1" i="1" u="sng" dirty="0" smtClean="0"/>
          </a:p>
          <a:p>
            <a:pPr marL="109728" indent="0">
              <a:buNone/>
            </a:pPr>
            <a:endParaRPr lang="en-GB" sz="2400" dirty="0"/>
          </a:p>
          <a:p>
            <a:r>
              <a:rPr lang="en-GB" sz="1800" dirty="0" err="1" smtClean="0"/>
              <a:t>Cyflwynwych</a:t>
            </a:r>
            <a:r>
              <a:rPr lang="en-GB" sz="1800" dirty="0" smtClean="0"/>
              <a:t> </a:t>
            </a:r>
            <a:r>
              <a:rPr lang="en-GB" sz="1800" dirty="0" err="1" smtClean="0"/>
              <a:t>eich</a:t>
            </a:r>
            <a:r>
              <a:rPr lang="en-GB" sz="1800" dirty="0" smtClean="0"/>
              <a:t> </a:t>
            </a:r>
            <a:r>
              <a:rPr lang="en-GB" sz="1800" dirty="0" err="1" smtClean="0"/>
              <a:t>syniadau</a:t>
            </a:r>
            <a:r>
              <a:rPr lang="en-GB" sz="1800" dirty="0" smtClean="0"/>
              <a:t> </a:t>
            </a:r>
            <a:r>
              <a:rPr lang="en-GB" sz="1800" dirty="0" err="1" smtClean="0"/>
              <a:t>i’r</a:t>
            </a:r>
            <a:r>
              <a:rPr lang="en-GB" sz="1800" dirty="0" smtClean="0"/>
              <a:t> </a:t>
            </a:r>
            <a:r>
              <a:rPr lang="en-GB" sz="1800" dirty="0" err="1" smtClean="0"/>
              <a:t>dosbarth</a:t>
            </a:r>
            <a:endParaRPr lang="en-GB" sz="1800" dirty="0" smtClean="0"/>
          </a:p>
          <a:p>
            <a:pPr marL="109728" indent="0">
              <a:buNone/>
            </a:pPr>
            <a:endParaRPr lang="en-GB" sz="2400" dirty="0"/>
          </a:p>
          <a:p>
            <a:r>
              <a:rPr lang="en-GB" sz="2400" dirty="0" err="1" smtClean="0"/>
              <a:t>Rhaid</a:t>
            </a:r>
            <a:r>
              <a:rPr lang="en-GB" sz="2400" dirty="0" smtClean="0"/>
              <a:t> </a:t>
            </a:r>
            <a:r>
              <a:rPr lang="en-GB" sz="2400" dirty="0" err="1" smtClean="0"/>
              <a:t>i</a:t>
            </a:r>
            <a:r>
              <a:rPr lang="en-GB" sz="2400" dirty="0" smtClean="0"/>
              <a:t> chi </a:t>
            </a:r>
            <a:r>
              <a:rPr lang="en-GB" sz="2400" dirty="0" err="1" smtClean="0"/>
              <a:t>frwydro</a:t>
            </a:r>
            <a:r>
              <a:rPr lang="en-GB" sz="2400" dirty="0" smtClean="0"/>
              <a:t> </a:t>
            </a:r>
            <a:r>
              <a:rPr lang="en-GB" sz="2400" dirty="0" err="1" smtClean="0"/>
              <a:t>dros</a:t>
            </a:r>
            <a:r>
              <a:rPr lang="en-GB" sz="2400" dirty="0" smtClean="0"/>
              <a:t> </a:t>
            </a:r>
            <a:r>
              <a:rPr lang="en-GB" sz="2400" dirty="0" err="1" smtClean="0"/>
              <a:t>eich</a:t>
            </a:r>
            <a:r>
              <a:rPr lang="en-GB" sz="2400" dirty="0" smtClean="0"/>
              <a:t> </a:t>
            </a:r>
            <a:r>
              <a:rPr lang="en-GB" sz="2400" dirty="0" err="1" smtClean="0"/>
              <a:t>cynnyrch</a:t>
            </a:r>
            <a:r>
              <a:rPr lang="en-GB" sz="2400" dirty="0" smtClean="0"/>
              <a:t> </a:t>
            </a:r>
            <a:r>
              <a:rPr lang="en-GB" sz="2400" dirty="0" err="1" smtClean="0"/>
              <a:t>er</a:t>
            </a:r>
            <a:r>
              <a:rPr lang="en-GB" sz="2400" dirty="0" smtClean="0"/>
              <a:t> </a:t>
            </a:r>
            <a:r>
              <a:rPr lang="en-GB" sz="2400" dirty="0" err="1" smtClean="0"/>
              <a:t>mwyn</a:t>
            </a:r>
            <a:r>
              <a:rPr lang="en-GB" sz="2400" dirty="0" smtClean="0"/>
              <a:t> </a:t>
            </a:r>
            <a:r>
              <a:rPr lang="en-GB" sz="2400" dirty="0" err="1" smtClean="0"/>
              <a:t>sicrhau</a:t>
            </a:r>
            <a:r>
              <a:rPr lang="en-GB" sz="2400" dirty="0" smtClean="0"/>
              <a:t> </a:t>
            </a:r>
            <a:r>
              <a:rPr lang="en-GB" sz="2400" dirty="0" err="1" smtClean="0"/>
              <a:t>ei</a:t>
            </a:r>
            <a:r>
              <a:rPr lang="en-GB" sz="2400" dirty="0" smtClean="0"/>
              <a:t> </a:t>
            </a:r>
            <a:r>
              <a:rPr lang="en-GB" sz="2400" dirty="0" err="1" smtClean="0"/>
              <a:t>fod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cael</a:t>
            </a:r>
            <a:r>
              <a:rPr lang="en-GB" sz="2400" dirty="0" smtClean="0"/>
              <a:t> </a:t>
            </a:r>
            <a:r>
              <a:rPr lang="en-GB" sz="2400" dirty="0" err="1" smtClean="0"/>
              <a:t>ei</a:t>
            </a:r>
            <a:r>
              <a:rPr lang="en-GB" sz="2400" dirty="0" smtClean="0"/>
              <a:t> </a:t>
            </a:r>
            <a:r>
              <a:rPr lang="en-GB" sz="2400" dirty="0" err="1" smtClean="0"/>
              <a:t>dderbyn</a:t>
            </a:r>
            <a:r>
              <a:rPr lang="en-GB" sz="2400" dirty="0" smtClean="0"/>
              <a:t>.</a:t>
            </a:r>
          </a:p>
          <a:p>
            <a:pPr marL="109728" indent="0">
              <a:buNone/>
            </a:pPr>
            <a:endParaRPr lang="en-GB" sz="2400" dirty="0"/>
          </a:p>
          <a:p>
            <a:r>
              <a:rPr lang="en-GB" sz="2400" dirty="0" err="1" smtClean="0"/>
              <a:t>Penderfynwch</a:t>
            </a:r>
            <a:r>
              <a:rPr lang="en-GB" sz="2400" dirty="0" smtClean="0"/>
              <a:t> </a:t>
            </a:r>
            <a:r>
              <a:rPr lang="en-GB" sz="2400" dirty="0" err="1" smtClean="0"/>
              <a:t>ar</a:t>
            </a:r>
            <a:r>
              <a:rPr lang="en-GB" sz="2400" dirty="0" smtClean="0"/>
              <a:t> </a:t>
            </a:r>
            <a:r>
              <a:rPr lang="en-GB" sz="2400" dirty="0" err="1" smtClean="0"/>
              <a:t>syniad</a:t>
            </a:r>
            <a:r>
              <a:rPr lang="en-GB" sz="2400" dirty="0" smtClean="0"/>
              <a:t> </a:t>
            </a:r>
            <a:r>
              <a:rPr lang="en-GB" sz="2400" dirty="0" err="1" smtClean="0"/>
              <a:t>i’w</a:t>
            </a:r>
            <a:r>
              <a:rPr lang="en-GB" sz="2400" dirty="0" smtClean="0"/>
              <a:t> </a:t>
            </a:r>
            <a:r>
              <a:rPr lang="en-GB" sz="2400" dirty="0" err="1" smtClean="0"/>
              <a:t>gynnig</a:t>
            </a:r>
            <a:endParaRPr lang="en-GB" sz="2400" dirty="0" smtClean="0"/>
          </a:p>
          <a:p>
            <a:endParaRPr lang="en-GB" sz="2400" dirty="0"/>
          </a:p>
          <a:p>
            <a:pPr marL="109728" indent="0" algn="ctr">
              <a:buNone/>
            </a:pPr>
            <a:endParaRPr lang="en-GB" sz="2000" dirty="0"/>
          </a:p>
        </p:txBody>
      </p:sp>
      <p:sp>
        <p:nvSpPr>
          <p:cNvPr id="5" name="AutoShape 2" descr="Image result for group meetings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group meetings"/>
          <p:cNvSpPr>
            <a:spLocks noChangeAspect="1" noChangeArrowheads="1"/>
          </p:cNvSpPr>
          <p:nvPr/>
        </p:nvSpPr>
        <p:spPr bwMode="auto">
          <a:xfrm>
            <a:off x="273050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7174" name="Picture 6" descr="Image result for group meetin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58321"/>
            <a:ext cx="2572891" cy="1954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616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03590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endParaRPr lang="en-GB" sz="2800" dirty="0" smtClean="0"/>
          </a:p>
          <a:p>
            <a:pPr marL="109728" indent="0">
              <a:buNone/>
            </a:pPr>
            <a:endParaRPr lang="en-GB" sz="2800" dirty="0"/>
          </a:p>
          <a:p>
            <a:r>
              <a:rPr lang="en-GB" sz="2800" dirty="0" err="1" smtClean="0"/>
              <a:t>Cyflwyno’r</a:t>
            </a:r>
            <a:r>
              <a:rPr lang="en-GB" sz="2800" dirty="0" smtClean="0"/>
              <a:t> </a:t>
            </a:r>
            <a:r>
              <a:rPr lang="en-GB" sz="2800" dirty="0" err="1" smtClean="0"/>
              <a:t>cynnyrch</a:t>
            </a:r>
            <a:r>
              <a:rPr lang="en-GB" sz="2800" dirty="0" smtClean="0"/>
              <a:t> </a:t>
            </a:r>
            <a:r>
              <a:rPr lang="en-GB" sz="2800" dirty="0" err="1" smtClean="0"/>
              <a:t>terfynol</a:t>
            </a:r>
            <a:r>
              <a:rPr lang="en-GB" sz="2800" dirty="0" smtClean="0"/>
              <a:t> </a:t>
            </a:r>
            <a:r>
              <a:rPr lang="en-GB" sz="2800" dirty="0" err="1" smtClean="0"/>
              <a:t>i’r</a:t>
            </a:r>
            <a:r>
              <a:rPr lang="en-GB" sz="2800" dirty="0" smtClean="0"/>
              <a:t> </a:t>
            </a:r>
            <a:r>
              <a:rPr lang="en-GB" sz="2800" dirty="0" err="1" smtClean="0"/>
              <a:t>dosbarth</a:t>
            </a:r>
            <a:r>
              <a:rPr lang="en-GB" sz="2800" dirty="0" smtClean="0"/>
              <a:t>.</a:t>
            </a:r>
          </a:p>
          <a:p>
            <a:endParaRPr lang="en-GB" sz="2800" dirty="0"/>
          </a:p>
          <a:p>
            <a:r>
              <a:rPr lang="en-GB" sz="2800" dirty="0" err="1" smtClean="0"/>
              <a:t>Cyfle</a:t>
            </a:r>
            <a:r>
              <a:rPr lang="en-GB" sz="2800" dirty="0" smtClean="0"/>
              <a:t> </a:t>
            </a:r>
            <a:r>
              <a:rPr lang="en-GB" sz="2800" dirty="0" err="1" smtClean="0"/>
              <a:t>i’r</a:t>
            </a:r>
            <a:r>
              <a:rPr lang="en-GB" sz="2800" dirty="0" smtClean="0"/>
              <a:t> </a:t>
            </a:r>
            <a:r>
              <a:rPr lang="en-GB" sz="2800" dirty="0" err="1" smtClean="0"/>
              <a:t>disgyblion</a:t>
            </a:r>
            <a:r>
              <a:rPr lang="en-GB" sz="2800" dirty="0" smtClean="0"/>
              <a:t> </a:t>
            </a:r>
            <a:r>
              <a:rPr lang="en-GB" sz="2800" dirty="0" err="1" smtClean="0"/>
              <a:t>ofyn</a:t>
            </a:r>
            <a:r>
              <a:rPr lang="en-GB" sz="2800" dirty="0" smtClean="0"/>
              <a:t> </a:t>
            </a:r>
            <a:r>
              <a:rPr lang="en-GB" sz="2800" dirty="0" err="1" smtClean="0"/>
              <a:t>cwestiynau</a:t>
            </a:r>
            <a:r>
              <a:rPr lang="en-GB" sz="2800" dirty="0" smtClean="0"/>
              <a:t> </a:t>
            </a:r>
            <a:r>
              <a:rPr lang="en-GB" sz="2800" dirty="0" err="1" smtClean="0"/>
              <a:t>sy’n</a:t>
            </a:r>
            <a:r>
              <a:rPr lang="en-GB" sz="2800" dirty="0" smtClean="0"/>
              <a:t> </a:t>
            </a:r>
            <a:r>
              <a:rPr lang="en-GB" sz="2800" dirty="0" err="1" smtClean="0"/>
              <a:t>ymwneud</a:t>
            </a:r>
            <a:r>
              <a:rPr lang="en-GB" sz="2800" dirty="0" smtClean="0"/>
              <a:t> </a:t>
            </a:r>
            <a:r>
              <a:rPr lang="en-GB" sz="2800" dirty="0" err="1" smtClean="0"/>
              <a:t>â’r</a:t>
            </a:r>
            <a:r>
              <a:rPr lang="en-GB" sz="2800" dirty="0" smtClean="0"/>
              <a:t> </a:t>
            </a:r>
            <a:r>
              <a:rPr lang="en-GB" sz="2800" dirty="0" err="1" smtClean="0"/>
              <a:t>cynhyrchion</a:t>
            </a:r>
            <a:endParaRPr lang="en-GB" sz="2800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Llawn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248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openlawlab.com/wp-content/uploads/2014/07/A-Designers-Mindsets-design-process-sketchnote-by-Margaret-Haga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397393"/>
            <a:ext cx="7200800" cy="5460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66128" y="135509"/>
            <a:ext cx="7966312" cy="129266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/>
              <a:t>Gwaith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Cartref</a:t>
            </a:r>
            <a:r>
              <a:rPr lang="en-GB" sz="2000" b="1" dirty="0" smtClean="0"/>
              <a:t> </a:t>
            </a:r>
          </a:p>
          <a:p>
            <a:pPr algn="ctr"/>
            <a:r>
              <a:rPr lang="en-GB" sz="2000" b="1" dirty="0" err="1" smtClean="0"/>
              <a:t>Lluniwch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fap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meddwl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yn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dangos</a:t>
            </a:r>
            <a:r>
              <a:rPr lang="en-GB" sz="2000" b="1" dirty="0" smtClean="0"/>
              <a:t> y </a:t>
            </a:r>
            <a:r>
              <a:rPr lang="en-GB" sz="2000" b="1" dirty="0" err="1" smtClean="0"/>
              <a:t>sgiliau</a:t>
            </a:r>
            <a:r>
              <a:rPr lang="en-GB" sz="2000" b="1" dirty="0" smtClean="0"/>
              <a:t> / </a:t>
            </a:r>
            <a:r>
              <a:rPr lang="en-GB" sz="2000" b="1" dirty="0" err="1" smtClean="0"/>
              <a:t>meddyliau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sy’n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angenrheidiol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ar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gyfer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datblygu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cynnyrch</a:t>
            </a:r>
            <a:endParaRPr lang="en-GB" sz="2000" b="1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601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150" y="495300"/>
            <a:ext cx="5726113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6557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504" y="692696"/>
            <a:ext cx="8928992" cy="236988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b="1" i="1" u="sng" dirty="0" err="1" smtClean="0"/>
              <a:t>Darllen</a:t>
            </a:r>
            <a:r>
              <a:rPr lang="en-GB" sz="3200" b="1" i="1" u="sng" dirty="0" smtClean="0"/>
              <a:t> </a:t>
            </a:r>
            <a:r>
              <a:rPr lang="en-GB" sz="3200" b="1" i="1" u="sng" dirty="0" err="1" smtClean="0"/>
              <a:t>Ychwanegol</a:t>
            </a:r>
            <a:r>
              <a:rPr lang="en-GB" sz="3200" b="1" i="1" u="sng" dirty="0" smtClean="0"/>
              <a:t> </a:t>
            </a:r>
          </a:p>
          <a:p>
            <a:pPr algn="ctr"/>
            <a:endParaRPr lang="en-GB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10 </a:t>
            </a:r>
            <a:r>
              <a:rPr lang="en-GB" sz="2800" dirty="0" err="1" smtClean="0"/>
              <a:t>syniad</a:t>
            </a:r>
            <a:r>
              <a:rPr lang="en-GB" sz="2800" dirty="0" smtClean="0"/>
              <a:t> </a:t>
            </a:r>
            <a:r>
              <a:rPr lang="en-GB" sz="2800" dirty="0" err="1" smtClean="0"/>
              <a:t>syml</a:t>
            </a:r>
            <a:r>
              <a:rPr lang="en-GB" sz="2800" dirty="0" smtClean="0"/>
              <a:t> am </a:t>
            </a:r>
            <a:r>
              <a:rPr lang="en-GB" sz="2800" dirty="0" err="1" smtClean="0"/>
              <a:t>gynnyrch</a:t>
            </a:r>
            <a:r>
              <a:rPr lang="en-GB" sz="2800" dirty="0" smtClean="0"/>
              <a:t> a </a:t>
            </a:r>
            <a:r>
              <a:rPr lang="en-GB" sz="2800" dirty="0" err="1" smtClean="0"/>
              <a:t>wnaeth</a:t>
            </a:r>
            <a:r>
              <a:rPr lang="en-GB" sz="2800" dirty="0" smtClean="0"/>
              <a:t> </a:t>
            </a:r>
            <a:r>
              <a:rPr lang="en-GB" sz="2800" dirty="0" err="1" smtClean="0"/>
              <a:t>biliynau</a:t>
            </a:r>
            <a:endParaRPr lang="en-GB" sz="2800" dirty="0" smtClean="0"/>
          </a:p>
          <a:p>
            <a:pPr algn="ctr"/>
            <a:endParaRPr lang="en-GB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Y </a:t>
            </a:r>
            <a:r>
              <a:rPr lang="en-GB" sz="2800" dirty="0" err="1" smtClean="0"/>
              <a:t>straeon</a:t>
            </a:r>
            <a:r>
              <a:rPr lang="en-GB" sz="2800" dirty="0" smtClean="0"/>
              <a:t> y </a:t>
            </a:r>
            <a:r>
              <a:rPr lang="en-GB" sz="2800" dirty="0" err="1" smtClean="0"/>
              <a:t>tu</a:t>
            </a:r>
            <a:r>
              <a:rPr lang="en-GB" sz="2800" dirty="0" smtClean="0"/>
              <a:t> </a:t>
            </a:r>
            <a:r>
              <a:rPr lang="en-GB" sz="2800" dirty="0" err="1" smtClean="0"/>
              <a:t>ôl</a:t>
            </a:r>
            <a:r>
              <a:rPr lang="en-GB" sz="2800" dirty="0" smtClean="0"/>
              <a:t> </a:t>
            </a:r>
            <a:r>
              <a:rPr lang="en-GB" sz="2800" smtClean="0"/>
              <a:t>i’r</a:t>
            </a:r>
            <a:r>
              <a:rPr lang="en-GB" sz="2800" dirty="0" smtClean="0"/>
              <a:t> </a:t>
            </a:r>
            <a:r>
              <a:rPr lang="en-GB" sz="2800" dirty="0" err="1" smtClean="0"/>
              <a:t>syniadau</a:t>
            </a:r>
            <a:endParaRPr lang="en-GB" sz="2800" dirty="0"/>
          </a:p>
        </p:txBody>
      </p:sp>
      <p:pic>
        <p:nvPicPr>
          <p:cNvPr id="10242" name="Picture 2" descr="Image result for forbes business ma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858295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940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39594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GB" dirty="0" err="1" smtClean="0"/>
              <a:t>Bydd</a:t>
            </a:r>
            <a:r>
              <a:rPr lang="en-GB" dirty="0" smtClean="0"/>
              <a:t> </a:t>
            </a:r>
            <a:r>
              <a:rPr lang="en-GB" dirty="0" err="1" smtClean="0"/>
              <a:t>disgyblion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:-</a:t>
            </a:r>
          </a:p>
          <a:p>
            <a:pPr marL="109728" indent="0">
              <a:buNone/>
            </a:pPr>
            <a:endParaRPr lang="en-GB" dirty="0"/>
          </a:p>
          <a:p>
            <a:r>
              <a:rPr lang="en-GB" dirty="0" err="1" smtClean="0"/>
              <a:t>Ymgyfarwyddo</a:t>
            </a:r>
            <a:r>
              <a:rPr lang="en-GB" dirty="0" smtClean="0"/>
              <a:t> </a:t>
            </a:r>
            <a:r>
              <a:rPr lang="en-GB" dirty="0" err="1" smtClean="0"/>
              <a:t>â’r</a:t>
            </a:r>
            <a:r>
              <a:rPr lang="en-GB" dirty="0" smtClean="0"/>
              <a:t> broses </a:t>
            </a:r>
            <a:r>
              <a:rPr lang="en-GB" dirty="0" err="1" smtClean="0"/>
              <a:t>ddylunio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Cynhyrchu</a:t>
            </a:r>
            <a:r>
              <a:rPr lang="en-GB" dirty="0" smtClean="0"/>
              <a:t> </a:t>
            </a:r>
            <a:r>
              <a:rPr lang="en-GB" dirty="0" err="1" smtClean="0"/>
              <a:t>syniadau</a:t>
            </a:r>
            <a:r>
              <a:rPr lang="en-GB" dirty="0" smtClean="0"/>
              <a:t> o </a:t>
            </a:r>
            <a:r>
              <a:rPr lang="en-GB" dirty="0" err="1" smtClean="0"/>
              <a:t>fewn</a:t>
            </a:r>
            <a:r>
              <a:rPr lang="en-GB" dirty="0" smtClean="0"/>
              <a:t> </a:t>
            </a:r>
            <a:r>
              <a:rPr lang="en-GB" dirty="0" err="1" smtClean="0"/>
              <a:t>grwpiau</a:t>
            </a:r>
            <a:endParaRPr lang="en-GB" dirty="0" smtClean="0"/>
          </a:p>
          <a:p>
            <a:pPr marL="109728" indent="0">
              <a:buNone/>
            </a:pPr>
            <a:endParaRPr lang="en-GB" dirty="0" smtClean="0"/>
          </a:p>
          <a:p>
            <a:r>
              <a:rPr lang="en-GB" dirty="0" err="1" smtClean="0"/>
              <a:t>Dadansoddi</a:t>
            </a:r>
            <a:r>
              <a:rPr lang="en-GB" dirty="0" smtClean="0"/>
              <a:t> </a:t>
            </a:r>
            <a:r>
              <a:rPr lang="en-GB" dirty="0" err="1" smtClean="0"/>
              <a:t>syniadau</a:t>
            </a:r>
            <a:r>
              <a:rPr lang="en-GB" dirty="0" smtClean="0"/>
              <a:t> a </a:t>
            </a:r>
            <a:r>
              <a:rPr lang="en-GB" dirty="0" err="1" smtClean="0"/>
              <a:t>dechrau</a:t>
            </a:r>
            <a:r>
              <a:rPr lang="en-GB" dirty="0" smtClean="0"/>
              <a:t> </a:t>
            </a:r>
            <a:r>
              <a:rPr lang="en-GB" dirty="0" err="1" smtClean="0"/>
              <a:t>meddwl</a:t>
            </a:r>
            <a:r>
              <a:rPr lang="en-GB" dirty="0" smtClean="0"/>
              <a:t> am </a:t>
            </a:r>
            <a:r>
              <a:rPr lang="en-GB" dirty="0" err="1" smtClean="0"/>
              <a:t>sut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lunio</a:t>
            </a:r>
            <a:r>
              <a:rPr lang="en-GB" dirty="0" smtClean="0"/>
              <a:t> barn </a:t>
            </a:r>
            <a:r>
              <a:rPr lang="en-GB" dirty="0" err="1" smtClean="0"/>
              <a:t>realistig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 marL="109728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Amcanion</a:t>
            </a:r>
            <a:r>
              <a:rPr lang="en-GB" dirty="0" smtClean="0"/>
              <a:t> y </a:t>
            </a:r>
            <a:r>
              <a:rPr lang="en-GB" dirty="0" err="1" smtClean="0"/>
              <a:t>Gwersi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627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268760"/>
            <a:ext cx="7920880" cy="4032448"/>
          </a:xfrm>
          <a:ln>
            <a:solidFill>
              <a:schemeClr val="accent1"/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pPr marL="109728" indent="0" algn="just">
              <a:buNone/>
            </a:pPr>
            <a:endParaRPr lang="en-GB" dirty="0" smtClean="0"/>
          </a:p>
          <a:p>
            <a:pPr marL="109728" indent="0" algn="ctr">
              <a:buNone/>
            </a:pPr>
            <a:r>
              <a:rPr lang="en-GB" b="1" u="sng" dirty="0" smtClean="0"/>
              <a:t>Y broses </a:t>
            </a:r>
            <a:r>
              <a:rPr lang="en-GB" b="1" u="sng" dirty="0" err="1" smtClean="0"/>
              <a:t>ddylunio</a:t>
            </a:r>
            <a:endParaRPr lang="en-GB" b="1" u="sng" dirty="0" smtClean="0"/>
          </a:p>
          <a:p>
            <a:pPr marL="109728" indent="0" algn="just">
              <a:buNone/>
            </a:pPr>
            <a:endParaRPr lang="en-GB" b="1" dirty="0" smtClean="0"/>
          </a:p>
          <a:p>
            <a:pPr algn="just"/>
            <a:r>
              <a:rPr lang="en-GB" b="1" dirty="0" err="1" smtClean="0"/>
              <a:t>Darllenwch</a:t>
            </a:r>
            <a:r>
              <a:rPr lang="en-GB" b="1" dirty="0" smtClean="0"/>
              <a:t> y </a:t>
            </a:r>
            <a:r>
              <a:rPr lang="en-GB" b="1" dirty="0" err="1" smtClean="0"/>
              <a:t>cardiau</a:t>
            </a:r>
            <a:r>
              <a:rPr lang="en-GB" b="1" dirty="0" smtClean="0"/>
              <a:t> </a:t>
            </a:r>
            <a:r>
              <a:rPr lang="en-GB" b="1" dirty="0" err="1" smtClean="0"/>
              <a:t>fflachio</a:t>
            </a:r>
            <a:endParaRPr lang="en-GB" b="1" dirty="0" smtClean="0"/>
          </a:p>
          <a:p>
            <a:pPr marL="109728" indent="0" algn="just">
              <a:buNone/>
            </a:pPr>
            <a:r>
              <a:rPr lang="en-GB" b="1" dirty="0"/>
              <a:t> </a:t>
            </a:r>
            <a:r>
              <a:rPr lang="en-GB" b="1" dirty="0" smtClean="0"/>
              <a:t> (</a:t>
            </a:r>
            <a:r>
              <a:rPr lang="en-GB" b="1" dirty="0"/>
              <a:t>9</a:t>
            </a:r>
            <a:r>
              <a:rPr lang="en-GB" b="1" dirty="0" smtClean="0"/>
              <a:t> </a:t>
            </a:r>
            <a:r>
              <a:rPr lang="en-GB" b="1" dirty="0" err="1" smtClean="0"/>
              <a:t>cylch</a:t>
            </a:r>
            <a:r>
              <a:rPr lang="en-GB" b="1" dirty="0" smtClean="0"/>
              <a:t> </a:t>
            </a:r>
            <a:r>
              <a:rPr lang="en-GB" b="1" dirty="0" err="1" smtClean="0"/>
              <a:t>i</a:t>
            </a:r>
            <a:r>
              <a:rPr lang="en-GB" b="1" dirty="0" smtClean="0"/>
              <a:t> </a:t>
            </a:r>
            <a:r>
              <a:rPr lang="en-GB" b="1" dirty="0" err="1" smtClean="0"/>
              <a:t>gyd</a:t>
            </a:r>
            <a:r>
              <a:rPr lang="en-GB" b="1" dirty="0" smtClean="0"/>
              <a:t>)</a:t>
            </a:r>
          </a:p>
          <a:p>
            <a:pPr marL="109728" indent="0" algn="just">
              <a:buNone/>
            </a:pPr>
            <a:endParaRPr lang="en-GB" b="1" dirty="0" smtClean="0"/>
          </a:p>
          <a:p>
            <a:pPr algn="just"/>
            <a:r>
              <a:rPr lang="en-GB" b="1" dirty="0" err="1" smtClean="0"/>
              <a:t>Trefnwch</a:t>
            </a:r>
            <a:r>
              <a:rPr lang="en-GB" b="1" dirty="0" smtClean="0"/>
              <a:t> </a:t>
            </a:r>
            <a:r>
              <a:rPr lang="en-GB" b="1" dirty="0" err="1" smtClean="0"/>
              <a:t>nhw</a:t>
            </a:r>
            <a:r>
              <a:rPr lang="en-GB" b="1" dirty="0" smtClean="0"/>
              <a:t> </a:t>
            </a:r>
            <a:r>
              <a:rPr lang="en-GB" b="1" dirty="0" err="1" smtClean="0"/>
              <a:t>yn</a:t>
            </a:r>
            <a:r>
              <a:rPr lang="en-GB" b="1" dirty="0" smtClean="0"/>
              <a:t> </a:t>
            </a:r>
            <a:r>
              <a:rPr lang="en-GB" b="1" dirty="0" err="1" smtClean="0"/>
              <a:t>ôl</a:t>
            </a:r>
            <a:r>
              <a:rPr lang="en-GB" b="1" dirty="0" smtClean="0"/>
              <a:t> </a:t>
            </a:r>
            <a:r>
              <a:rPr lang="en-GB" b="1" dirty="0" err="1" smtClean="0"/>
              <a:t>trefn</a:t>
            </a:r>
            <a:r>
              <a:rPr lang="en-GB" b="1" dirty="0" smtClean="0"/>
              <a:t> y </a:t>
            </a:r>
            <a:r>
              <a:rPr lang="en-GB" b="1" dirty="0" err="1" smtClean="0"/>
              <a:t>gweithgareddau</a:t>
            </a:r>
            <a:endParaRPr lang="en-GB" b="1" dirty="0" smtClean="0"/>
          </a:p>
          <a:p>
            <a:pPr marL="109728" indent="0" algn="just">
              <a:buNone/>
            </a:pPr>
            <a:r>
              <a:rPr lang="en-GB" dirty="0" smtClean="0"/>
              <a:t>      </a:t>
            </a:r>
          </a:p>
          <a:p>
            <a:pPr algn="just"/>
            <a:endParaRPr lang="en-GB" dirty="0" smtClean="0"/>
          </a:p>
          <a:p>
            <a:pPr marL="109728" indent="0" algn="just">
              <a:buNone/>
            </a:pPr>
            <a:endParaRPr lang="en-GB" dirty="0"/>
          </a:p>
          <a:p>
            <a:pPr marL="109728" indent="0" algn="just">
              <a:buNone/>
            </a:pPr>
            <a:endParaRPr lang="en-GB" dirty="0" smtClean="0"/>
          </a:p>
          <a:p>
            <a:pPr marL="109728" indent="0" algn="just">
              <a:buNone/>
            </a:pPr>
            <a:endParaRPr lang="en-GB" dirty="0"/>
          </a:p>
          <a:p>
            <a:pPr marL="109728" indent="0" algn="just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Gweithgaredd</a:t>
            </a:r>
            <a:r>
              <a:rPr lang="en-GB" dirty="0" smtClean="0"/>
              <a:t> </a:t>
            </a:r>
            <a:r>
              <a:rPr lang="en-GB" dirty="0" err="1" smtClean="0"/>
              <a:t>Cychwynnol</a:t>
            </a:r>
            <a:endParaRPr lang="en-GB" dirty="0"/>
          </a:p>
        </p:txBody>
      </p:sp>
      <p:sp>
        <p:nvSpPr>
          <p:cNvPr id="4" name="AutoShape 2" descr="Image result for board games designs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1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en-GB" dirty="0" smtClean="0"/>
              <a:t>    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>
          <a:xfrm>
            <a:off x="2505311" y="116632"/>
            <a:ext cx="1800200" cy="1656184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5528853" y="148164"/>
            <a:ext cx="1800200" cy="1656184"/>
          </a:xfrm>
          <a:prstGeom prst="ellipse">
            <a:avLst/>
          </a:prstGeom>
          <a:solidFill>
            <a:srgbClr val="873A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683568" y="1052736"/>
            <a:ext cx="1800200" cy="1656184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395536" y="2852936"/>
            <a:ext cx="1800200" cy="1656184"/>
          </a:xfrm>
          <a:prstGeom prst="ellipse">
            <a:avLst/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1403648" y="4581128"/>
            <a:ext cx="1800200" cy="1656184"/>
          </a:xfrm>
          <a:prstGeom prst="ellipse">
            <a:avLst/>
          </a:prstGeom>
          <a:solidFill>
            <a:srgbClr val="CCEE0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3630935" y="5085184"/>
            <a:ext cx="1800200" cy="1656184"/>
          </a:xfrm>
          <a:prstGeom prst="ellipse">
            <a:avLst/>
          </a:prstGeom>
          <a:solidFill>
            <a:srgbClr val="E907AE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Oval 10"/>
          <p:cNvSpPr/>
          <p:nvPr/>
        </p:nvSpPr>
        <p:spPr>
          <a:xfrm>
            <a:off x="5652120" y="4653136"/>
            <a:ext cx="1800200" cy="1656184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7020272" y="3140968"/>
            <a:ext cx="1800200" cy="16561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5816885" y="594846"/>
            <a:ext cx="12241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Briff</a:t>
            </a:r>
            <a:r>
              <a:rPr lang="en-GB" dirty="0" smtClean="0"/>
              <a:t> </a:t>
            </a:r>
            <a:r>
              <a:rPr lang="en-GB" dirty="0" err="1" smtClean="0"/>
              <a:t>Ddylunio</a:t>
            </a:r>
            <a:endParaRPr lang="en-GB" dirty="0" smtClean="0"/>
          </a:p>
        </p:txBody>
      </p:sp>
      <p:sp>
        <p:nvSpPr>
          <p:cNvPr id="15" name="TextBox 14"/>
          <p:cNvSpPr txBox="1"/>
          <p:nvPr/>
        </p:nvSpPr>
        <p:spPr>
          <a:xfrm>
            <a:off x="7308304" y="3784394"/>
            <a:ext cx="12241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Dadansoddi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5914256" y="5286079"/>
            <a:ext cx="12241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Ymchwilio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3707904" y="5728610"/>
            <a:ext cx="165618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Manyleb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2699792" y="733346"/>
            <a:ext cx="144016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Gwerthuso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1691680" y="5086054"/>
            <a:ext cx="1224136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Syniadau</a:t>
            </a:r>
            <a:r>
              <a:rPr lang="en-GB" dirty="0" smtClean="0"/>
              <a:t> </a:t>
            </a:r>
            <a:r>
              <a:rPr lang="en-GB" dirty="0" err="1" smtClean="0"/>
              <a:t>dylunio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467544" y="3429000"/>
            <a:ext cx="17281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Datblygu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971600" y="1499811"/>
            <a:ext cx="1224136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Datrysiad</a:t>
            </a:r>
            <a:r>
              <a:rPr lang="en-GB" dirty="0" smtClean="0"/>
              <a:t> </a:t>
            </a:r>
            <a:r>
              <a:rPr lang="en-GB" dirty="0" err="1" smtClean="0"/>
              <a:t>terfynol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716016" y="836712"/>
            <a:ext cx="504056" cy="0"/>
          </a:xfrm>
          <a:prstGeom prst="straightConnector1">
            <a:avLst/>
          </a:prstGeom>
          <a:ln w="76200" cmpd="tri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672458" y="2534670"/>
            <a:ext cx="2207656" cy="923330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endParaRPr lang="en-GB" dirty="0" smtClean="0"/>
          </a:p>
          <a:p>
            <a:r>
              <a:rPr lang="en-GB" dirty="0" smtClean="0"/>
              <a:t>Y Broses </a:t>
            </a:r>
            <a:r>
              <a:rPr lang="en-GB" dirty="0" err="1" smtClean="0"/>
              <a:t>Ddylunio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25" name="Oval 24"/>
          <p:cNvSpPr/>
          <p:nvPr/>
        </p:nvSpPr>
        <p:spPr>
          <a:xfrm>
            <a:off x="7171109" y="1239813"/>
            <a:ext cx="1800200" cy="1656184"/>
          </a:xfrm>
          <a:prstGeom prst="ellipse">
            <a:avLst/>
          </a:prstGeom>
          <a:solidFill>
            <a:srgbClr val="3399FF"/>
          </a:solidFill>
          <a:ln>
            <a:solidFill>
              <a:srgbClr val="3004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452320" y="1744739"/>
            <a:ext cx="1302965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Cynhyrchu</a:t>
            </a:r>
            <a:r>
              <a:rPr lang="en-GB" dirty="0" smtClean="0"/>
              <a:t> </a:t>
            </a:r>
            <a:r>
              <a:rPr lang="en-GB" dirty="0" err="1" smtClean="0"/>
              <a:t>syniadau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99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104456"/>
          </a:xfr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09728" indent="0" algn="ctr">
              <a:buNone/>
            </a:pPr>
            <a:r>
              <a:rPr lang="en-GB" sz="2400" b="1" i="1" dirty="0" err="1" smtClean="0"/>
              <a:t>Chwiliwch</a:t>
            </a:r>
            <a:r>
              <a:rPr lang="en-GB" sz="2400" b="1" i="1" dirty="0" smtClean="0"/>
              <a:t> am </a:t>
            </a:r>
            <a:r>
              <a:rPr lang="en-GB" sz="2400" b="1" i="1" dirty="0" err="1" smtClean="0"/>
              <a:t>fwlch</a:t>
            </a:r>
            <a:r>
              <a:rPr lang="en-GB" sz="2400" b="1" i="1" dirty="0" smtClean="0"/>
              <a:t> </a:t>
            </a:r>
            <a:r>
              <a:rPr lang="en-GB" sz="2400" b="1" i="1" dirty="0" err="1" smtClean="0"/>
              <a:t>yn</a:t>
            </a:r>
            <a:r>
              <a:rPr lang="en-GB" sz="2400" b="1" i="1" dirty="0" smtClean="0"/>
              <a:t> y </a:t>
            </a:r>
            <a:r>
              <a:rPr lang="en-GB" sz="2400" b="1" i="1" dirty="0" err="1" smtClean="0"/>
              <a:t>farchnad</a:t>
            </a:r>
            <a:r>
              <a:rPr lang="en-GB" sz="2400" b="1" i="1" dirty="0" smtClean="0"/>
              <a:t>, </a:t>
            </a:r>
            <a:r>
              <a:rPr lang="en-GB" sz="2400" b="1" i="1" dirty="0" err="1" smtClean="0"/>
              <a:t>rhywbeth</a:t>
            </a:r>
            <a:r>
              <a:rPr lang="en-GB" sz="2400" b="1" i="1" dirty="0" smtClean="0"/>
              <a:t> </a:t>
            </a:r>
            <a:r>
              <a:rPr lang="en-GB" sz="2400" b="1" i="1" dirty="0" err="1" smtClean="0"/>
              <a:t>sydd</a:t>
            </a:r>
            <a:r>
              <a:rPr lang="en-GB" sz="2400" b="1" i="1" dirty="0" smtClean="0"/>
              <a:t> </a:t>
            </a:r>
            <a:r>
              <a:rPr lang="en-GB" sz="2400" b="1" i="1" dirty="0" err="1" smtClean="0"/>
              <a:t>ar</a:t>
            </a:r>
            <a:r>
              <a:rPr lang="en-GB" sz="2400" b="1" i="1" dirty="0" smtClean="0"/>
              <a:t> </a:t>
            </a:r>
            <a:r>
              <a:rPr lang="en-GB" sz="2400" b="1" i="1" dirty="0" err="1" smtClean="0"/>
              <a:t>goll</a:t>
            </a:r>
            <a:r>
              <a:rPr lang="en-GB" sz="2400" b="1" i="1" dirty="0" smtClean="0"/>
              <a:t>, </a:t>
            </a:r>
            <a:r>
              <a:rPr lang="en-GB" sz="2400" b="1" i="1" dirty="0" err="1" smtClean="0"/>
              <a:t>yn</a:t>
            </a:r>
            <a:r>
              <a:rPr lang="en-GB" sz="2400" b="1" i="1" dirty="0" smtClean="0"/>
              <a:t> </a:t>
            </a:r>
            <a:r>
              <a:rPr lang="en-GB" sz="2400" b="1" i="1" dirty="0" err="1" smtClean="0"/>
              <a:t>eich</a:t>
            </a:r>
            <a:r>
              <a:rPr lang="en-GB" sz="2400" b="1" i="1" dirty="0" smtClean="0"/>
              <a:t> barn chi</a:t>
            </a:r>
          </a:p>
          <a:p>
            <a:endParaRPr lang="en-GB" sz="2400" dirty="0"/>
          </a:p>
          <a:p>
            <a:r>
              <a:rPr lang="en-GB" sz="2400" dirty="0" smtClean="0"/>
              <a:t>A </a:t>
            </a:r>
            <a:r>
              <a:rPr lang="en-GB" sz="2400" dirty="0" err="1" smtClean="0"/>
              <a:t>oes</a:t>
            </a:r>
            <a:r>
              <a:rPr lang="en-GB" sz="2400" dirty="0" smtClean="0"/>
              <a:t> </a:t>
            </a:r>
            <a:r>
              <a:rPr lang="en-GB" sz="2400" dirty="0" err="1" smtClean="0"/>
              <a:t>cynnyrch</a:t>
            </a:r>
            <a:r>
              <a:rPr lang="en-GB" sz="2400" dirty="0" smtClean="0"/>
              <a:t> a </a:t>
            </a:r>
            <a:r>
              <a:rPr lang="en-GB" sz="2400" dirty="0" err="1" smtClean="0"/>
              <a:t>fyddai’n</a:t>
            </a:r>
            <a:r>
              <a:rPr lang="en-GB" sz="2400" dirty="0" smtClean="0"/>
              <a:t> </a:t>
            </a:r>
            <a:r>
              <a:rPr lang="en-GB" sz="2400" dirty="0" err="1" smtClean="0"/>
              <a:t>gwneud</a:t>
            </a:r>
            <a:r>
              <a:rPr lang="en-GB" sz="2400" dirty="0" smtClean="0"/>
              <a:t> </a:t>
            </a:r>
            <a:r>
              <a:rPr lang="en-GB" sz="2400" dirty="0" err="1" smtClean="0"/>
              <a:t>eich</a:t>
            </a:r>
            <a:r>
              <a:rPr lang="en-GB" sz="2400" dirty="0" smtClean="0"/>
              <a:t> </a:t>
            </a:r>
            <a:r>
              <a:rPr lang="en-GB" sz="2400" dirty="0" err="1" smtClean="0"/>
              <a:t>bywyd</a:t>
            </a:r>
            <a:r>
              <a:rPr lang="en-GB" sz="2400" dirty="0" smtClean="0"/>
              <a:t> </a:t>
            </a:r>
            <a:r>
              <a:rPr lang="en-GB" sz="2400" dirty="0" err="1" smtClean="0"/>
              <a:t>chi’n</a:t>
            </a:r>
            <a:r>
              <a:rPr lang="en-GB" sz="2400" dirty="0" smtClean="0"/>
              <a:t> haws?</a:t>
            </a:r>
            <a:endParaRPr lang="en-GB" sz="2400" dirty="0"/>
          </a:p>
          <a:p>
            <a:pPr marL="109728" indent="0">
              <a:buNone/>
            </a:pPr>
            <a:endParaRPr lang="en-GB" sz="2400" dirty="0"/>
          </a:p>
          <a:p>
            <a:r>
              <a:rPr lang="en-GB" sz="2400" dirty="0" err="1" smtClean="0"/>
              <a:t>Meddyliwch</a:t>
            </a:r>
            <a:r>
              <a:rPr lang="en-GB" sz="2400" dirty="0" smtClean="0"/>
              <a:t> am </a:t>
            </a:r>
            <a:r>
              <a:rPr lang="en-GB" sz="2400" dirty="0" err="1" smtClean="0"/>
              <a:t>eitemau</a:t>
            </a:r>
            <a:r>
              <a:rPr lang="en-GB" sz="2400" dirty="0" smtClean="0"/>
              <a:t> </a:t>
            </a:r>
            <a:r>
              <a:rPr lang="en-GB" sz="2400" dirty="0" err="1" smtClean="0"/>
              <a:t>personol</a:t>
            </a:r>
            <a:r>
              <a:rPr lang="en-GB" sz="2400" dirty="0" smtClean="0"/>
              <a:t> </a:t>
            </a:r>
            <a:r>
              <a:rPr lang="en-GB" sz="2400" dirty="0" err="1" smtClean="0"/>
              <a:t>yr</a:t>
            </a:r>
            <a:r>
              <a:rPr lang="en-GB" sz="2400" dirty="0" smtClean="0"/>
              <a:t> </a:t>
            </a:r>
            <a:r>
              <a:rPr lang="en-GB" sz="2400" dirty="0" err="1" smtClean="0"/>
              <a:t>ydych</a:t>
            </a:r>
            <a:r>
              <a:rPr lang="en-GB" sz="2400" dirty="0" smtClean="0"/>
              <a:t> </a:t>
            </a:r>
            <a:r>
              <a:rPr lang="en-GB" sz="2400" dirty="0" err="1" smtClean="0"/>
              <a:t>chi’n</a:t>
            </a:r>
            <a:r>
              <a:rPr lang="en-GB" sz="2400" dirty="0" smtClean="0"/>
              <a:t> </a:t>
            </a:r>
            <a:r>
              <a:rPr lang="en-GB" sz="2400" dirty="0" err="1" smtClean="0"/>
              <a:t>eu</a:t>
            </a:r>
            <a:r>
              <a:rPr lang="en-GB" sz="2400" dirty="0" smtClean="0"/>
              <a:t> </a:t>
            </a:r>
            <a:r>
              <a:rPr lang="en-GB" sz="2400" dirty="0" err="1" smtClean="0"/>
              <a:t>defnyddio</a:t>
            </a:r>
            <a:r>
              <a:rPr lang="en-GB" sz="2400" dirty="0" smtClean="0"/>
              <a:t> ac y </a:t>
            </a:r>
            <a:r>
              <a:rPr lang="en-GB" sz="2400" dirty="0" err="1" smtClean="0"/>
              <a:t>gallech</a:t>
            </a:r>
            <a:r>
              <a:rPr lang="en-GB" sz="2400" dirty="0" smtClean="0"/>
              <a:t> chi </a:t>
            </a:r>
            <a:r>
              <a:rPr lang="en-GB" sz="2400" dirty="0" err="1" smtClean="0"/>
              <a:t>eu</a:t>
            </a:r>
            <a:r>
              <a:rPr lang="en-GB" sz="2400" dirty="0" smtClean="0"/>
              <a:t> </a:t>
            </a:r>
            <a:r>
              <a:rPr lang="en-GB" sz="2400" dirty="0" err="1" smtClean="0"/>
              <a:t>gwella</a:t>
            </a:r>
            <a:r>
              <a:rPr lang="en-GB" sz="2400" dirty="0" smtClean="0"/>
              <a:t>.</a:t>
            </a:r>
          </a:p>
          <a:p>
            <a:endParaRPr lang="en-GB" sz="2400" dirty="0"/>
          </a:p>
          <a:p>
            <a:r>
              <a:rPr lang="en-GB" sz="2400" dirty="0" err="1" smtClean="0"/>
              <a:t>Syniad</a:t>
            </a:r>
            <a:r>
              <a:rPr lang="en-GB" sz="2400" dirty="0" smtClean="0"/>
              <a:t> </a:t>
            </a:r>
            <a:r>
              <a:rPr lang="en-GB" sz="2400" dirty="0" err="1" smtClean="0"/>
              <a:t>arloesol</a:t>
            </a:r>
            <a:r>
              <a:rPr lang="en-GB" sz="2400" dirty="0" smtClean="0"/>
              <a:t> a </a:t>
            </a:r>
            <a:r>
              <a:rPr lang="en-GB" sz="2400" dirty="0" err="1" smtClean="0"/>
              <a:t>fydd</a:t>
            </a:r>
            <a:r>
              <a:rPr lang="en-GB" sz="2400" dirty="0" smtClean="0"/>
              <a:t> </a:t>
            </a:r>
            <a:r>
              <a:rPr lang="en-GB" sz="2400" dirty="0" err="1" smtClean="0"/>
              <a:t>yn</a:t>
            </a:r>
            <a:r>
              <a:rPr lang="en-GB" sz="2400" dirty="0" smtClean="0"/>
              <a:t> </a:t>
            </a:r>
            <a:r>
              <a:rPr lang="en-GB" sz="2400" dirty="0" err="1" smtClean="0"/>
              <a:t>gwella’r</a:t>
            </a:r>
            <a:r>
              <a:rPr lang="en-GB" sz="2400" dirty="0" smtClean="0"/>
              <a:t> </a:t>
            </a:r>
            <a:r>
              <a:rPr lang="en-GB" sz="2400" dirty="0" err="1" smtClean="0"/>
              <a:t>dyfodol</a:t>
            </a:r>
            <a:r>
              <a:rPr lang="en-GB" sz="2400" dirty="0" smtClean="0"/>
              <a:t>.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GB" dirty="0" err="1" smtClean="0"/>
              <a:t>Cynhyrchu</a:t>
            </a:r>
            <a:r>
              <a:rPr lang="en-GB" dirty="0" smtClean="0"/>
              <a:t> </a:t>
            </a:r>
            <a:r>
              <a:rPr lang="en-GB" dirty="0" err="1" smtClean="0"/>
              <a:t>Syniadau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419872" y="5733256"/>
            <a:ext cx="4536504" cy="92333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err="1" smtClean="0"/>
              <a:t>Mewn</a:t>
            </a:r>
            <a:r>
              <a:rPr lang="en-GB" dirty="0" smtClean="0"/>
              <a:t> </a:t>
            </a:r>
            <a:r>
              <a:rPr lang="en-GB" dirty="0" err="1" smtClean="0"/>
              <a:t>grwpiau</a:t>
            </a:r>
            <a:r>
              <a:rPr lang="en-GB" dirty="0" smtClean="0"/>
              <a:t>, </a:t>
            </a:r>
            <a:r>
              <a:rPr lang="en-GB" dirty="0" err="1" smtClean="0"/>
              <a:t>trafodwch</a:t>
            </a:r>
            <a:r>
              <a:rPr lang="en-GB" dirty="0" smtClean="0"/>
              <a:t> </a:t>
            </a:r>
            <a:r>
              <a:rPr lang="en-GB" dirty="0" err="1" smtClean="0"/>
              <a:t>syniadau</a:t>
            </a:r>
            <a:r>
              <a:rPr lang="en-GB" dirty="0" smtClean="0"/>
              <a:t> am </a:t>
            </a:r>
            <a:r>
              <a:rPr lang="en-GB" dirty="0" err="1" smtClean="0"/>
              <a:t>gynhyrchion</a:t>
            </a:r>
            <a:r>
              <a:rPr lang="en-GB" dirty="0" smtClean="0"/>
              <a:t> </a:t>
            </a:r>
            <a:r>
              <a:rPr lang="en-GB" dirty="0" err="1" smtClean="0"/>
              <a:t>yr</a:t>
            </a:r>
            <a:r>
              <a:rPr lang="en-GB" dirty="0" smtClean="0"/>
              <a:t> </a:t>
            </a:r>
            <a:r>
              <a:rPr lang="en-GB" dirty="0" err="1" smtClean="0"/>
              <a:t>hoffech</a:t>
            </a:r>
            <a:r>
              <a:rPr lang="en-GB" dirty="0" smtClean="0"/>
              <a:t> chi </a:t>
            </a:r>
            <a:r>
              <a:rPr lang="en-GB" dirty="0" err="1" smtClean="0"/>
              <a:t>iddynt</a:t>
            </a:r>
            <a:r>
              <a:rPr lang="en-GB" dirty="0" smtClean="0"/>
              <a:t> </a:t>
            </a:r>
            <a:r>
              <a:rPr lang="en-GB" dirty="0" err="1" smtClean="0"/>
              <a:t>gael</a:t>
            </a:r>
            <a:r>
              <a:rPr lang="en-GB" dirty="0" smtClean="0"/>
              <a:t> </a:t>
            </a:r>
            <a:r>
              <a:rPr lang="en-GB" dirty="0" err="1" smtClean="0"/>
              <a:t>eu</a:t>
            </a:r>
            <a:r>
              <a:rPr lang="en-GB" dirty="0" smtClean="0"/>
              <a:t> </a:t>
            </a:r>
            <a:r>
              <a:rPr lang="en-GB" dirty="0" err="1" smtClean="0"/>
              <a:t>datblygu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762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2" descr="Image result for apprentice"/>
          <p:cNvSpPr>
            <a:spLocks noChangeAspect="1" noChangeArrowheads="1"/>
          </p:cNvSpPr>
          <p:nvPr/>
        </p:nvSpPr>
        <p:spPr bwMode="auto">
          <a:xfrm>
            <a:off x="12065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2667312" y="90872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  </a:t>
            </a:r>
            <a:endParaRPr lang="en-GB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584176"/>
            <a:ext cx="365258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230"/>
          <a:stretch/>
        </p:blipFill>
        <p:spPr bwMode="auto">
          <a:xfrm>
            <a:off x="3411180" y="2780928"/>
            <a:ext cx="5429250" cy="3502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5116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8183" y="332656"/>
            <a:ext cx="8136904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err="1" smtClean="0"/>
              <a:t>I’ch</a:t>
            </a:r>
            <a:r>
              <a:rPr lang="en-US" b="1" dirty="0" smtClean="0"/>
              <a:t> </a:t>
            </a:r>
            <a:r>
              <a:rPr lang="en-US" b="1" dirty="0" err="1" smtClean="0"/>
              <a:t>helpu</a:t>
            </a:r>
            <a:r>
              <a:rPr lang="en-US" b="1" dirty="0" smtClean="0"/>
              <a:t> </a:t>
            </a:r>
            <a:r>
              <a:rPr lang="en-US" b="1" dirty="0" err="1" smtClean="0"/>
              <a:t>i</a:t>
            </a:r>
            <a:r>
              <a:rPr lang="en-US" b="1" dirty="0" smtClean="0"/>
              <a:t> </a:t>
            </a:r>
            <a:r>
              <a:rPr lang="en-US" b="1" dirty="0" err="1" smtClean="0"/>
              <a:t>greu</a:t>
            </a:r>
            <a:r>
              <a:rPr lang="en-US" b="1" dirty="0" smtClean="0"/>
              <a:t> </a:t>
            </a:r>
            <a:r>
              <a:rPr lang="en-US" b="1" dirty="0" err="1" smtClean="0"/>
              <a:t>syniadau</a:t>
            </a:r>
            <a:r>
              <a:rPr lang="en-US" b="1" dirty="0" smtClean="0"/>
              <a:t>:</a:t>
            </a:r>
            <a:endParaRPr lang="en-US" b="1" dirty="0"/>
          </a:p>
          <a:p>
            <a:pPr algn="ctr"/>
            <a:r>
              <a:rPr lang="en-US" sz="2000" dirty="0"/>
              <a:t> </a:t>
            </a:r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2"/>
              </a:rPr>
              <a:t>Tanio</a:t>
            </a:r>
            <a:r>
              <a:rPr lang="en-US" sz="2000" dirty="0" smtClean="0">
                <a:hlinkClick r:id="rId2"/>
              </a:rPr>
              <a:t> </a:t>
            </a:r>
            <a:r>
              <a:rPr lang="en-US" sz="2000" dirty="0" err="1" smtClean="0">
                <a:hlinkClick r:id="rId2"/>
              </a:rPr>
              <a:t>syniadau</a:t>
            </a:r>
            <a:r>
              <a:rPr lang="en-US" sz="2000" dirty="0" smtClean="0"/>
              <a:t>: Y dull </a:t>
            </a:r>
            <a:r>
              <a:rPr lang="en-US" sz="2000" dirty="0" err="1" smtClean="0"/>
              <a:t>creadigol</a:t>
            </a:r>
            <a:r>
              <a:rPr lang="en-US" sz="2000" dirty="0" smtClean="0"/>
              <a:t> </a:t>
            </a:r>
            <a:r>
              <a:rPr lang="en-US" sz="2000" dirty="0" err="1" smtClean="0"/>
              <a:t>clasurol</a:t>
            </a:r>
            <a:r>
              <a:rPr lang="en-US" sz="2000" dirty="0" smtClean="0"/>
              <a:t> </a:t>
            </a:r>
            <a:r>
              <a:rPr lang="en-US" sz="2000" dirty="0" err="1" smtClean="0"/>
              <a:t>ar</a:t>
            </a:r>
            <a:r>
              <a:rPr lang="en-US" sz="2000" dirty="0" smtClean="0"/>
              <a:t> </a:t>
            </a:r>
            <a:r>
              <a:rPr lang="en-US" sz="2000" dirty="0" err="1" smtClean="0"/>
              <a:t>gyfer</a:t>
            </a:r>
            <a:r>
              <a:rPr lang="en-US" sz="2000" dirty="0" smtClean="0"/>
              <a:t> </a:t>
            </a:r>
            <a:r>
              <a:rPr lang="en-US" sz="2000" dirty="0" err="1" smtClean="0"/>
              <a:t>grwpiau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3"/>
              </a:rPr>
              <a:t>Mapio</a:t>
            </a:r>
            <a:r>
              <a:rPr lang="en-US" sz="2000" dirty="0" smtClean="0">
                <a:hlinkClick r:id="rId3"/>
              </a:rPr>
              <a:t> </a:t>
            </a:r>
            <a:r>
              <a:rPr lang="en-US" sz="2000" dirty="0" err="1" smtClean="0">
                <a:hlinkClick r:id="rId3"/>
              </a:rPr>
              <a:t>ymenyddol</a:t>
            </a:r>
            <a:r>
              <a:rPr lang="en-US" sz="2000" dirty="0" smtClean="0"/>
              <a:t>: </a:t>
            </a:r>
            <a:r>
              <a:rPr lang="en-US" sz="2000" dirty="0" err="1" smtClean="0"/>
              <a:t>Cyfuno</a:t>
            </a:r>
            <a:r>
              <a:rPr lang="en-US" sz="2000" dirty="0" smtClean="0"/>
              <a:t> </a:t>
            </a:r>
            <a:r>
              <a:rPr lang="en-US" sz="2000" dirty="0" err="1" smtClean="0"/>
              <a:t>ysgrifennu</a:t>
            </a:r>
            <a:r>
              <a:rPr lang="en-US" sz="2000" dirty="0" smtClean="0"/>
              <a:t> </a:t>
            </a:r>
            <a:r>
              <a:rPr lang="en-US" sz="2000" dirty="0" err="1" smtClean="0"/>
              <a:t>ymenyddol</a:t>
            </a:r>
            <a:r>
              <a:rPr lang="en-US" sz="2000" dirty="0" smtClean="0"/>
              <a:t> a </a:t>
            </a:r>
            <a:r>
              <a:rPr lang="en-US" sz="2000" dirty="0" err="1" smtClean="0"/>
              <a:t>mapio</a:t>
            </a:r>
            <a:r>
              <a:rPr lang="en-US" sz="2000" dirty="0" smtClean="0"/>
              <a:t> </a:t>
            </a:r>
            <a:r>
              <a:rPr lang="en-US" sz="2000" dirty="0" err="1" smtClean="0"/>
              <a:t>ymenyddol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4"/>
              </a:rPr>
              <a:t>Ysgrifennu</a:t>
            </a:r>
            <a:r>
              <a:rPr lang="en-US" sz="2000" dirty="0" smtClean="0">
                <a:hlinkClick r:id="rId4"/>
              </a:rPr>
              <a:t> </a:t>
            </a:r>
            <a:r>
              <a:rPr lang="en-US" sz="2000" dirty="0" err="1" smtClean="0">
                <a:hlinkClick r:id="rId4"/>
              </a:rPr>
              <a:t>ymenyddol</a:t>
            </a:r>
            <a:r>
              <a:rPr lang="en-US" sz="2000" dirty="0" smtClean="0"/>
              <a:t>: </a:t>
            </a:r>
            <a:r>
              <a:rPr lang="en-US" sz="2000" dirty="0" err="1" smtClean="0"/>
              <a:t>Dwdlan</a:t>
            </a:r>
            <a:r>
              <a:rPr lang="en-US" sz="2000" dirty="0" smtClean="0"/>
              <a:t> </a:t>
            </a:r>
            <a:r>
              <a:rPr lang="en-US" sz="2000" dirty="0" err="1" smtClean="0"/>
              <a:t>mewn</a:t>
            </a:r>
            <a:r>
              <a:rPr lang="en-US" sz="2000" dirty="0" smtClean="0"/>
              <a:t> </a:t>
            </a:r>
            <a:r>
              <a:rPr lang="en-US" sz="2000" dirty="0" err="1" smtClean="0"/>
              <a:t>grŵp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greu</a:t>
            </a:r>
            <a:r>
              <a:rPr lang="en-US" sz="2000" dirty="0" smtClean="0"/>
              <a:t> </a:t>
            </a:r>
            <a:r>
              <a:rPr lang="en-US" sz="2000" dirty="0" err="1" smtClean="0"/>
              <a:t>ysgogiad</a:t>
            </a:r>
            <a:r>
              <a:rPr lang="en-US" sz="2000" dirty="0" smtClean="0"/>
              <a:t> di-</a:t>
            </a:r>
            <a:r>
              <a:rPr lang="en-US" sz="2000" dirty="0" err="1" smtClean="0"/>
              <a:t>eiriau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5"/>
              </a:rPr>
              <a:t>Dadansoddiad</a:t>
            </a:r>
            <a:r>
              <a:rPr lang="en-US" sz="2000" dirty="0" smtClean="0"/>
              <a:t>: </a:t>
            </a:r>
            <a:r>
              <a:rPr lang="en-US" sz="2000" dirty="0" err="1" smtClean="0"/>
              <a:t>Dadelfennu’n</a:t>
            </a:r>
            <a:r>
              <a:rPr lang="en-US" sz="2000" dirty="0" smtClean="0"/>
              <a:t> </a:t>
            </a:r>
            <a:r>
              <a:rPr lang="en-US" sz="2000" dirty="0" err="1" smtClean="0"/>
              <a:t>ofalus</a:t>
            </a:r>
            <a:r>
              <a:rPr lang="en-US" sz="2000" dirty="0" smtClean="0"/>
              <a:t> </a:t>
            </a:r>
            <a:r>
              <a:rPr lang="en-US" sz="2000" dirty="0" err="1" smtClean="0"/>
              <a:t>er</a:t>
            </a:r>
            <a:r>
              <a:rPr lang="en-US" sz="2000" dirty="0" smtClean="0"/>
              <a:t> </a:t>
            </a:r>
            <a:r>
              <a:rPr lang="en-US" sz="2000" dirty="0" err="1" smtClean="0"/>
              <a:t>mwyn</a:t>
            </a:r>
            <a:r>
              <a:rPr lang="en-US" sz="2000" dirty="0" smtClean="0"/>
              <a:t> </a:t>
            </a:r>
            <a:r>
              <a:rPr lang="en-US" sz="2000" dirty="0" err="1" smtClean="0"/>
              <a:t>archwilio’r</a:t>
            </a:r>
            <a:r>
              <a:rPr lang="en-US" sz="2000" dirty="0" smtClean="0"/>
              <a:t> system </a:t>
            </a:r>
            <a:r>
              <a:rPr lang="en-US" sz="2000" dirty="0" err="1" smtClean="0"/>
              <a:t>gyfan</a:t>
            </a: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6"/>
              </a:rPr>
              <a:t>Herio</a:t>
            </a:r>
            <a:r>
              <a:rPr lang="en-US" sz="2000" dirty="0" smtClean="0"/>
              <a:t>: </a:t>
            </a:r>
            <a:r>
              <a:rPr lang="en-US" sz="2000" dirty="0" err="1" smtClean="0"/>
              <a:t>Herio</a:t>
            </a:r>
            <a:r>
              <a:rPr lang="en-US" sz="2000" dirty="0" smtClean="0"/>
              <a:t> </a:t>
            </a:r>
            <a:r>
              <a:rPr lang="en-US" sz="2000" dirty="0" err="1" smtClean="0"/>
              <a:t>unrhyw</a:t>
            </a:r>
            <a:r>
              <a:rPr lang="en-US" sz="2000" dirty="0" smtClean="0"/>
              <a:t> ran </a:t>
            </a:r>
            <a:r>
              <a:rPr lang="en-US" sz="2000" dirty="0" err="1" smtClean="0"/>
              <a:t>o’r</a:t>
            </a:r>
            <a:r>
              <a:rPr lang="en-US" sz="2000" dirty="0" smtClean="0"/>
              <a:t> </a:t>
            </a:r>
            <a:r>
              <a:rPr lang="en-US" sz="2000" dirty="0" err="1" smtClean="0"/>
              <a:t>broblem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7"/>
              </a:rPr>
              <a:t>Meddwl</a:t>
            </a:r>
            <a:r>
              <a:rPr lang="en-US" sz="2000" dirty="0" smtClean="0">
                <a:hlinkClick r:id="rId7"/>
              </a:rPr>
              <a:t> </a:t>
            </a:r>
            <a:r>
              <a:rPr lang="en-US" sz="2000" dirty="0" err="1" smtClean="0">
                <a:hlinkClick r:id="rId7"/>
              </a:rPr>
              <a:t>dargyfeiriol</a:t>
            </a:r>
            <a:r>
              <a:rPr lang="en-US" sz="2000" dirty="0" smtClean="0"/>
              <a:t>: </a:t>
            </a:r>
            <a:r>
              <a:rPr lang="en-US" sz="2000" dirty="0" err="1" smtClean="0"/>
              <a:t>Meddwl</a:t>
            </a:r>
            <a:r>
              <a:rPr lang="en-US" sz="2000" dirty="0" smtClean="0"/>
              <a:t> </a:t>
            </a:r>
            <a:r>
              <a:rPr lang="en-US" sz="2000" dirty="0" err="1" smtClean="0"/>
              <a:t>yn</a:t>
            </a:r>
            <a:r>
              <a:rPr lang="en-US" sz="2000" dirty="0" smtClean="0"/>
              <a:t> </a:t>
            </a:r>
            <a:r>
              <a:rPr lang="en-US" sz="2000" dirty="0" err="1" smtClean="0"/>
              <a:t>ochrol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greu</a:t>
            </a:r>
            <a:r>
              <a:rPr lang="en-US" sz="2000" dirty="0" smtClean="0"/>
              <a:t> </a:t>
            </a:r>
            <a:r>
              <a:rPr lang="en-US" sz="2000" dirty="0" err="1" smtClean="0"/>
              <a:t>syniadau</a:t>
            </a:r>
            <a:r>
              <a:rPr lang="en-US" sz="2000" dirty="0" smtClean="0"/>
              <a:t> </a:t>
            </a:r>
            <a:r>
              <a:rPr lang="en-US" sz="2000" dirty="0" err="1" smtClean="0"/>
              <a:t>newydd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8"/>
              </a:rPr>
              <a:t>Mapio</a:t>
            </a:r>
            <a:r>
              <a:rPr lang="en-US" sz="2000" dirty="0" smtClean="0">
                <a:hlinkClick r:id="rId8"/>
              </a:rPr>
              <a:t> </a:t>
            </a:r>
            <a:r>
              <a:rPr lang="en-US" sz="2000" dirty="0" err="1" smtClean="0">
                <a:hlinkClick r:id="rId8"/>
              </a:rPr>
              <a:t>meddwl</a:t>
            </a:r>
            <a:r>
              <a:rPr lang="en-US" sz="2000" dirty="0" smtClean="0"/>
              <a:t>: </a:t>
            </a:r>
            <a:r>
              <a:rPr lang="en-US" sz="2000" dirty="0" err="1" smtClean="0"/>
              <a:t>Dadelfennu</a:t>
            </a:r>
            <a:r>
              <a:rPr lang="en-US" sz="2000" dirty="0" smtClean="0"/>
              <a:t> ac </a:t>
            </a:r>
            <a:r>
              <a:rPr lang="en-US" sz="2000" dirty="0" err="1" smtClean="0"/>
              <a:t>archwilio’n</a:t>
            </a:r>
            <a:r>
              <a:rPr lang="en-US" sz="2000" dirty="0" smtClean="0"/>
              <a:t> </a:t>
            </a:r>
            <a:r>
              <a:rPr lang="en-US" sz="2000" dirty="0" err="1" smtClean="0"/>
              <a:t>hierarchaidd</a:t>
            </a:r>
            <a:r>
              <a:rPr lang="en-US" sz="20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9"/>
              </a:rPr>
              <a:t>Dadansoddiad</a:t>
            </a:r>
            <a:r>
              <a:rPr lang="en-US" sz="2000" dirty="0" smtClean="0">
                <a:hlinkClick r:id="rId9"/>
              </a:rPr>
              <a:t> </a:t>
            </a:r>
            <a:r>
              <a:rPr lang="en-US" sz="2000" dirty="0" err="1" smtClean="0">
                <a:hlinkClick r:id="rId9"/>
              </a:rPr>
              <a:t>Morffolegol</a:t>
            </a:r>
            <a:r>
              <a:rPr lang="en-US" sz="2000" dirty="0" smtClean="0"/>
              <a:t>: </a:t>
            </a:r>
            <a:r>
              <a:rPr lang="en-US" sz="2000" dirty="0" err="1" smtClean="0"/>
              <a:t>Gorfodi</a:t>
            </a:r>
            <a:r>
              <a:rPr lang="en-US" sz="2000" dirty="0" smtClean="0"/>
              <a:t> </a:t>
            </a:r>
            <a:r>
              <a:rPr lang="en-US" sz="2000" dirty="0" err="1" smtClean="0"/>
              <a:t>cyfuniadau</a:t>
            </a:r>
            <a:r>
              <a:rPr lang="en-US" sz="2000" dirty="0" smtClean="0"/>
              <a:t> o </a:t>
            </a:r>
            <a:r>
              <a:rPr lang="en-US" sz="2000" dirty="0" err="1" smtClean="0"/>
              <a:t>werthoedd</a:t>
            </a:r>
            <a:r>
              <a:rPr lang="en-US" sz="2000" dirty="0" smtClean="0"/>
              <a:t> </a:t>
            </a:r>
            <a:r>
              <a:rPr lang="en-US" sz="2000" dirty="0" err="1" smtClean="0"/>
              <a:t>priodoleddau</a:t>
            </a:r>
            <a:r>
              <a:rPr lang="en-US" sz="20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10"/>
              </a:rPr>
              <a:t>Postio</a:t>
            </a:r>
            <a:r>
              <a:rPr lang="en-US" sz="2000" dirty="0" smtClean="0">
                <a:hlinkClick r:id="rId10"/>
              </a:rPr>
              <a:t> </a:t>
            </a:r>
            <a:r>
              <a:rPr lang="en-US" sz="2000" dirty="0" err="1" smtClean="0">
                <a:hlinkClick r:id="rId10"/>
              </a:rPr>
              <a:t>i</a:t>
            </a:r>
            <a:r>
              <a:rPr lang="en-US" sz="2000" dirty="0" smtClean="0">
                <a:hlinkClick r:id="rId10"/>
              </a:rPr>
              <a:t> </a:t>
            </a:r>
            <a:r>
              <a:rPr lang="en-US" sz="2000" dirty="0" err="1" smtClean="0">
                <a:hlinkClick r:id="rId10"/>
              </a:rPr>
              <a:t>Fyny</a:t>
            </a:r>
            <a:r>
              <a:rPr lang="en-US" sz="2000" dirty="0" smtClean="0"/>
              <a:t>: </a:t>
            </a:r>
            <a:r>
              <a:rPr lang="en-US" sz="2000" dirty="0" err="1" smtClean="0"/>
              <a:t>Tanio</a:t>
            </a:r>
            <a:r>
              <a:rPr lang="en-US" sz="2000" dirty="0" smtClean="0"/>
              <a:t> </a:t>
            </a:r>
            <a:r>
              <a:rPr lang="en-US" sz="2000" dirty="0" err="1" smtClean="0"/>
              <a:t>syniadau</a:t>
            </a:r>
            <a:r>
              <a:rPr lang="en-US" sz="2000" dirty="0" smtClean="0"/>
              <a:t> </a:t>
            </a:r>
            <a:r>
              <a:rPr lang="en-US" sz="2000" dirty="0" err="1" smtClean="0"/>
              <a:t>gan</a:t>
            </a:r>
            <a:r>
              <a:rPr lang="en-US" sz="2000" dirty="0" smtClean="0"/>
              <a:t> </a:t>
            </a:r>
            <a:r>
              <a:rPr lang="en-US" sz="2000" dirty="0" err="1" smtClean="0"/>
              <a:t>ddefnyddio</a:t>
            </a:r>
            <a:r>
              <a:rPr lang="en-US" sz="2000" dirty="0" smtClean="0"/>
              <a:t> </a:t>
            </a:r>
            <a:r>
              <a:rPr lang="en-US" sz="2000" dirty="0" err="1" smtClean="0"/>
              <a:t>Nodiadau</a:t>
            </a:r>
            <a:r>
              <a:rPr lang="en-US" sz="2000" dirty="0" smtClean="0"/>
              <a:t> Post-It.</a:t>
            </a:r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11"/>
              </a:rPr>
              <a:t>Pryfocio</a:t>
            </a:r>
            <a:r>
              <a:rPr lang="en-US" sz="2000" dirty="0" smtClean="0"/>
              <a:t>: </a:t>
            </a:r>
            <a:r>
              <a:rPr lang="en-US" sz="2000" dirty="0" err="1" smtClean="0"/>
              <a:t>Ailfywiogi’r</a:t>
            </a:r>
            <a:r>
              <a:rPr lang="en-US" sz="2000" dirty="0" smtClean="0"/>
              <a:t> </a:t>
            </a:r>
            <a:r>
              <a:rPr lang="en-US" sz="2000" dirty="0" err="1" smtClean="0"/>
              <a:t>sesiynau</a:t>
            </a:r>
            <a:r>
              <a:rPr lang="en-US" sz="2000" dirty="0" smtClean="0"/>
              <a:t> </a:t>
            </a:r>
            <a:r>
              <a:rPr lang="en-US" sz="2000" dirty="0" err="1" smtClean="0"/>
              <a:t>drwy</a:t>
            </a:r>
            <a:r>
              <a:rPr lang="en-US" sz="2000" dirty="0" smtClean="0"/>
              <a:t> </a:t>
            </a:r>
            <a:r>
              <a:rPr lang="en-US" sz="2000" dirty="0" err="1" smtClean="0"/>
              <a:t>newid</a:t>
            </a:r>
            <a:r>
              <a:rPr lang="en-US" sz="2000" dirty="0" smtClean="0"/>
              <a:t> </a:t>
            </a:r>
            <a:r>
              <a:rPr lang="en-US" sz="2000" dirty="0" err="1" smtClean="0"/>
              <a:t>cyfeiriad</a:t>
            </a:r>
            <a:r>
              <a:rPr lang="en-US" sz="2000" dirty="0" smtClean="0"/>
              <a:t>.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hlinkClick r:id="rId12"/>
              </a:rPr>
              <a:t>PYS</a:t>
            </a:r>
            <a:r>
              <a:rPr lang="en-US" sz="2000" dirty="0" smtClean="0"/>
              <a:t>: Problem + </a:t>
            </a:r>
            <a:r>
              <a:rPr lang="en-US" sz="2000" dirty="0" err="1" smtClean="0"/>
              <a:t>Ysgogiad</a:t>
            </a:r>
            <a:r>
              <a:rPr lang="en-US" sz="2000" dirty="0" smtClean="0"/>
              <a:t> = </a:t>
            </a:r>
            <a:r>
              <a:rPr lang="en-US" sz="2000" dirty="0" err="1" smtClean="0"/>
              <a:t>Syniad</a:t>
            </a:r>
            <a:r>
              <a:rPr lang="en-US" sz="2000" dirty="0" smtClean="0"/>
              <a:t>!</a:t>
            </a:r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13"/>
              </a:rPr>
              <a:t>Geiriau</a:t>
            </a:r>
            <a:r>
              <a:rPr lang="en-US" sz="2000" dirty="0" smtClean="0">
                <a:hlinkClick r:id="rId13"/>
              </a:rPr>
              <a:t> </a:t>
            </a:r>
            <a:r>
              <a:rPr lang="en-US" sz="2000" dirty="0" err="1" smtClean="0">
                <a:hlinkClick r:id="rId13"/>
              </a:rPr>
              <a:t>ar</a:t>
            </a:r>
            <a:r>
              <a:rPr lang="en-US" sz="2000" dirty="0" smtClean="0">
                <a:hlinkClick r:id="rId13"/>
              </a:rPr>
              <a:t> Hap</a:t>
            </a:r>
            <a:r>
              <a:rPr lang="en-US" sz="2000" dirty="0" smtClean="0"/>
              <a:t>: </a:t>
            </a:r>
            <a:r>
              <a:rPr lang="en-US" sz="2000" dirty="0" err="1" smtClean="0"/>
              <a:t>Defnyddio</a:t>
            </a:r>
            <a:r>
              <a:rPr lang="en-US" sz="2000" dirty="0" smtClean="0"/>
              <a:t> </a:t>
            </a:r>
            <a:r>
              <a:rPr lang="en-US" sz="2000" dirty="0" err="1" smtClean="0"/>
              <a:t>gair</a:t>
            </a:r>
            <a:r>
              <a:rPr lang="en-US" sz="2000" dirty="0" smtClean="0"/>
              <a:t> </a:t>
            </a:r>
            <a:r>
              <a:rPr lang="en-US" sz="2000" dirty="0" err="1" smtClean="0"/>
              <a:t>ar</a:t>
            </a:r>
            <a:r>
              <a:rPr lang="en-US" sz="2000" dirty="0" smtClean="0"/>
              <a:t> hap </a:t>
            </a:r>
            <a:r>
              <a:rPr lang="en-US" sz="2000" dirty="0" err="1" smtClean="0"/>
              <a:t>fel</a:t>
            </a:r>
            <a:r>
              <a:rPr lang="en-US" sz="2000" dirty="0" smtClean="0"/>
              <a:t> </a:t>
            </a:r>
            <a:r>
              <a:rPr lang="en-US" sz="2000" dirty="0" err="1" smtClean="0"/>
              <a:t>ysgogiad</a:t>
            </a:r>
            <a:r>
              <a:rPr lang="en-US" sz="20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40263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028343"/>
            <a:ext cx="8568952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err="1" smtClean="0">
                <a:hlinkClick r:id="rId2"/>
              </a:rPr>
              <a:t>Geiriau</a:t>
            </a:r>
            <a:r>
              <a:rPr lang="en-US" sz="2000" dirty="0" smtClean="0">
                <a:hlinkClick r:id="rId2"/>
              </a:rPr>
              <a:t> </a:t>
            </a:r>
            <a:r>
              <a:rPr lang="en-US" sz="2000" dirty="0" err="1" smtClean="0">
                <a:hlinkClick r:id="rId2"/>
              </a:rPr>
              <a:t>ar</a:t>
            </a:r>
            <a:r>
              <a:rPr lang="en-US" sz="2000" dirty="0" smtClean="0">
                <a:hlinkClick r:id="rId2"/>
              </a:rPr>
              <a:t> Hap</a:t>
            </a:r>
            <a:r>
              <a:rPr lang="en-US" sz="2000" dirty="0" smtClean="0"/>
              <a:t>: </a:t>
            </a:r>
            <a:r>
              <a:rPr lang="en-US" sz="2000" dirty="0" err="1" smtClean="0"/>
              <a:t>Defnyddio</a:t>
            </a:r>
            <a:r>
              <a:rPr lang="en-US" sz="2000" dirty="0" smtClean="0"/>
              <a:t> </a:t>
            </a:r>
            <a:r>
              <a:rPr lang="en-US" sz="2000" dirty="0" err="1" smtClean="0"/>
              <a:t>gair</a:t>
            </a:r>
            <a:r>
              <a:rPr lang="en-US" sz="2000" dirty="0" smtClean="0"/>
              <a:t> </a:t>
            </a:r>
            <a:r>
              <a:rPr lang="en-US" sz="2000" dirty="0" err="1" smtClean="0"/>
              <a:t>ar</a:t>
            </a:r>
            <a:r>
              <a:rPr lang="en-US" sz="2000" dirty="0" smtClean="0"/>
              <a:t> hap </a:t>
            </a:r>
            <a:r>
              <a:rPr lang="en-US" sz="2000" dirty="0" err="1" smtClean="0"/>
              <a:t>fel</a:t>
            </a:r>
            <a:r>
              <a:rPr lang="en-US" sz="2000" dirty="0" smtClean="0"/>
              <a:t> </a:t>
            </a:r>
            <a:r>
              <a:rPr lang="en-US" sz="2000" dirty="0" err="1" smtClean="0"/>
              <a:t>ysgogiad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3"/>
              </a:rPr>
              <a:t>Defnyddio</a:t>
            </a:r>
            <a:r>
              <a:rPr lang="en-US" sz="2000" dirty="0" smtClean="0">
                <a:hlinkClick r:id="rId3"/>
              </a:rPr>
              <a:t> </a:t>
            </a:r>
            <a:r>
              <a:rPr lang="en-US" sz="2000" dirty="0" err="1" smtClean="0">
                <a:hlinkClick r:id="rId3"/>
              </a:rPr>
              <a:t>ochr</a:t>
            </a:r>
            <a:r>
              <a:rPr lang="en-US" sz="2000" dirty="0" smtClean="0">
                <a:hlinkClick r:id="rId3"/>
              </a:rPr>
              <a:t> </a:t>
            </a:r>
            <a:r>
              <a:rPr lang="en-US" sz="2000" dirty="0" err="1" smtClean="0">
                <a:hlinkClick r:id="rId3"/>
              </a:rPr>
              <a:t>dde’r</a:t>
            </a:r>
            <a:r>
              <a:rPr lang="en-US" sz="2000" dirty="0" smtClean="0">
                <a:hlinkClick r:id="rId3"/>
              </a:rPr>
              <a:t> </a:t>
            </a:r>
            <a:r>
              <a:rPr lang="en-US" sz="2000" dirty="0" err="1" smtClean="0">
                <a:hlinkClick r:id="rId3"/>
              </a:rPr>
              <a:t>ymennydd</a:t>
            </a:r>
            <a:r>
              <a:rPr lang="en-US" sz="2000" dirty="0" smtClean="0"/>
              <a:t>: </a:t>
            </a:r>
            <a:r>
              <a:rPr lang="en-US" sz="2000" dirty="0" err="1" smtClean="0"/>
              <a:t>Cyfuno</a:t>
            </a:r>
            <a:r>
              <a:rPr lang="en-US" sz="2000" dirty="0" smtClean="0"/>
              <a:t> </a:t>
            </a:r>
            <a:r>
              <a:rPr lang="en-US" sz="2000" dirty="0" err="1" smtClean="0"/>
              <a:t>dwdlau</a:t>
            </a:r>
            <a:r>
              <a:rPr lang="en-US" sz="2000" dirty="0" smtClean="0"/>
              <a:t> </a:t>
            </a:r>
            <a:r>
              <a:rPr lang="en-US" sz="2000" dirty="0" err="1" smtClean="0"/>
              <a:t>anghyflawn</a:t>
            </a:r>
            <a:r>
              <a:rPr lang="en-US" sz="2000" dirty="0" smtClean="0"/>
              <a:t> o </a:t>
            </a:r>
            <a:r>
              <a:rPr lang="en-US" sz="2000" dirty="0" err="1" smtClean="0"/>
              <a:t>amgylch</a:t>
            </a:r>
            <a:r>
              <a:rPr lang="en-US" sz="2000" dirty="0" smtClean="0"/>
              <a:t> y </a:t>
            </a:r>
            <a:r>
              <a:rPr lang="en-US" sz="2000" dirty="0" err="1" smtClean="0"/>
              <a:t>broblem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4"/>
              </a:rPr>
              <a:t>Gwrthdroi</a:t>
            </a:r>
            <a:r>
              <a:rPr lang="en-US" sz="2000" dirty="0" smtClean="0"/>
              <a:t>: </a:t>
            </a:r>
            <a:r>
              <a:rPr lang="en-US" sz="2000" dirty="0" err="1" smtClean="0"/>
              <a:t>Edrych</a:t>
            </a:r>
            <a:r>
              <a:rPr lang="en-US" sz="2000" dirty="0" smtClean="0"/>
              <a:t> </a:t>
            </a:r>
            <a:r>
              <a:rPr lang="en-US" sz="2000" dirty="0" err="1" smtClean="0"/>
              <a:t>ar</a:t>
            </a:r>
            <a:r>
              <a:rPr lang="en-US" sz="2000" dirty="0" smtClean="0"/>
              <a:t> y </a:t>
            </a:r>
            <a:r>
              <a:rPr lang="en-US" sz="2000" dirty="0" err="1" smtClean="0"/>
              <a:t>broblem</a:t>
            </a:r>
            <a:r>
              <a:rPr lang="en-US" sz="2000" dirty="0" smtClean="0"/>
              <a:t> o </a:t>
            </a:r>
            <a:r>
              <a:rPr lang="en-US" sz="2000" dirty="0" err="1" smtClean="0"/>
              <a:t>chwith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5"/>
              </a:rPr>
              <a:t>Chwe</a:t>
            </a:r>
            <a:r>
              <a:rPr lang="en-US" sz="2000" dirty="0" smtClean="0">
                <a:hlinkClick r:id="rId5"/>
              </a:rPr>
              <a:t> Het </a:t>
            </a:r>
            <a:r>
              <a:rPr lang="en-US" sz="2000" dirty="0" smtClean="0"/>
              <a:t>: </a:t>
            </a:r>
            <a:r>
              <a:rPr lang="en-US" sz="2000" dirty="0" err="1" smtClean="0"/>
              <a:t>Meddwl</a:t>
            </a:r>
            <a:r>
              <a:rPr lang="en-US" sz="2000" dirty="0" smtClean="0"/>
              <a:t> </a:t>
            </a:r>
            <a:r>
              <a:rPr lang="en-US" sz="2000" dirty="0" err="1" smtClean="0"/>
              <a:t>yn</a:t>
            </a:r>
            <a:r>
              <a:rPr lang="en-US" sz="2000" dirty="0" smtClean="0"/>
              <a:t> </a:t>
            </a:r>
            <a:r>
              <a:rPr lang="en-US" sz="2000" dirty="0" err="1" smtClean="0"/>
              <a:t>gyffyrddus</a:t>
            </a:r>
            <a:r>
              <a:rPr lang="en-US" sz="2000" dirty="0" smtClean="0"/>
              <a:t> </a:t>
            </a:r>
            <a:r>
              <a:rPr lang="en-US" sz="2000" dirty="0" err="1" smtClean="0"/>
              <a:t>mewn</a:t>
            </a:r>
            <a:r>
              <a:rPr lang="en-US" sz="2000" dirty="0" smtClean="0"/>
              <a:t> </a:t>
            </a:r>
            <a:r>
              <a:rPr lang="en-US" sz="2000" dirty="0" err="1" smtClean="0"/>
              <a:t>gwahanol</a:t>
            </a:r>
            <a:r>
              <a:rPr lang="en-US" sz="2000" dirty="0" smtClean="0"/>
              <a:t> </a:t>
            </a:r>
            <a:r>
              <a:rPr lang="en-US" sz="2000" dirty="0" err="1" smtClean="0"/>
              <a:t>ffyrdd</a:t>
            </a:r>
            <a:r>
              <a:rPr lang="en-US" sz="2000" dirty="0" smtClean="0"/>
              <a:t> am y </a:t>
            </a:r>
            <a:r>
              <a:rPr lang="en-US" sz="2000" dirty="0" err="1" smtClean="0"/>
              <a:t>broblem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6"/>
              </a:rPr>
              <a:t>Peiriannu</a:t>
            </a:r>
            <a:r>
              <a:rPr lang="en-US" sz="2000" dirty="0" smtClean="0">
                <a:hlinkClick r:id="rId6"/>
              </a:rPr>
              <a:t> </a:t>
            </a:r>
            <a:r>
              <a:rPr lang="en-US" sz="2000" dirty="0" err="1" smtClean="0">
                <a:hlinkClick r:id="rId6"/>
              </a:rPr>
              <a:t>Gwerth</a:t>
            </a:r>
            <a:r>
              <a:rPr lang="en-US" sz="2000" dirty="0" smtClean="0"/>
              <a:t>: </a:t>
            </a:r>
            <a:r>
              <a:rPr lang="en-US" sz="2000" dirty="0" err="1" smtClean="0"/>
              <a:t>Dadansoddi’n</a:t>
            </a:r>
            <a:r>
              <a:rPr lang="en-US" sz="2000" dirty="0" smtClean="0"/>
              <a:t> </a:t>
            </a:r>
            <a:r>
              <a:rPr lang="en-US" sz="2000" dirty="0" err="1" smtClean="0"/>
              <a:t>fanwl</a:t>
            </a:r>
            <a:r>
              <a:rPr lang="en-US" sz="2000" dirty="0" smtClean="0"/>
              <a:t> </a:t>
            </a:r>
            <a:r>
              <a:rPr lang="en-US" sz="2000" dirty="0" err="1" smtClean="0"/>
              <a:t>er</a:t>
            </a:r>
            <a:r>
              <a:rPr lang="en-US" sz="2000" dirty="0" smtClean="0"/>
              <a:t> </a:t>
            </a:r>
            <a:r>
              <a:rPr lang="en-US" sz="2000" dirty="0" err="1" smtClean="0"/>
              <a:t>mwyn</a:t>
            </a:r>
            <a:r>
              <a:rPr lang="en-US" sz="2000" dirty="0" smtClean="0"/>
              <a:t> </a:t>
            </a:r>
            <a:r>
              <a:rPr lang="en-US" sz="2000" dirty="0" err="1" smtClean="0"/>
              <a:t>deall</a:t>
            </a:r>
            <a:r>
              <a:rPr lang="en-US" sz="2000" dirty="0" smtClean="0"/>
              <a:t> ac </a:t>
            </a:r>
            <a:r>
              <a:rPr lang="en-US" sz="2000" dirty="0" err="1" smtClean="0"/>
              <a:t>arloesi</a:t>
            </a:r>
            <a:r>
              <a:rPr lang="en-US" sz="2000" dirty="0" smtClean="0"/>
              <a:t> </a:t>
            </a:r>
            <a:r>
              <a:rPr lang="en-US" sz="2000" dirty="0" err="1" smtClean="0"/>
              <a:t>mewn</a:t>
            </a:r>
            <a:r>
              <a:rPr lang="en-US" sz="2000" dirty="0" smtClean="0"/>
              <a:t> </a:t>
            </a:r>
            <a:r>
              <a:rPr lang="en-US" sz="2000" dirty="0" err="1" smtClean="0"/>
              <a:t>meysydd</a:t>
            </a:r>
            <a:r>
              <a:rPr lang="en-US" sz="2000" dirty="0" smtClean="0"/>
              <a:t> o </a:t>
            </a:r>
            <a:r>
              <a:rPr lang="en-US" sz="2000" dirty="0" err="1" smtClean="0"/>
              <a:t>werth</a:t>
            </a:r>
            <a:r>
              <a:rPr lang="en-US" sz="2000" dirty="0" smtClean="0"/>
              <a:t> </a:t>
            </a:r>
            <a:r>
              <a:rPr lang="en-US" sz="2000" dirty="0" err="1" smtClean="0"/>
              <a:t>allweddol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7"/>
              </a:rPr>
              <a:t>Delweddu</a:t>
            </a:r>
            <a:r>
              <a:rPr lang="en-US" sz="2000" dirty="0" smtClean="0"/>
              <a:t>: </a:t>
            </a:r>
            <a:r>
              <a:rPr lang="en-US" sz="2000" dirty="0" err="1" smtClean="0"/>
              <a:t>Creu</a:t>
            </a:r>
            <a:r>
              <a:rPr lang="en-US" sz="2000" dirty="0" smtClean="0"/>
              <a:t> </a:t>
            </a:r>
            <a:r>
              <a:rPr lang="en-US" sz="2000" dirty="0" err="1" smtClean="0"/>
              <a:t>delwedd</a:t>
            </a:r>
            <a:r>
              <a:rPr lang="en-US" sz="2000" dirty="0" smtClean="0"/>
              <a:t> </a:t>
            </a:r>
            <a:r>
              <a:rPr lang="en-US" sz="2000" dirty="0" err="1" smtClean="0"/>
              <a:t>symbylol</a:t>
            </a:r>
            <a:r>
              <a:rPr lang="en-US" sz="2000" dirty="0" smtClean="0"/>
              <a:t> </a:t>
            </a:r>
            <a:r>
              <a:rPr lang="en-US" sz="2000" dirty="0" err="1" smtClean="0"/>
              <a:t>o’r</a:t>
            </a:r>
            <a:r>
              <a:rPr lang="en-US" sz="2000" dirty="0" smtClean="0"/>
              <a:t> </a:t>
            </a:r>
            <a:r>
              <a:rPr lang="en-US" sz="2000" dirty="0" err="1" smtClean="0"/>
              <a:t>dyfodol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8"/>
              </a:rPr>
              <a:t>Dymuno</a:t>
            </a:r>
            <a:r>
              <a:rPr lang="en-US" sz="2000" dirty="0" smtClean="0"/>
              <a:t>: </a:t>
            </a:r>
            <a:r>
              <a:rPr lang="en-US" sz="2000" dirty="0" err="1" smtClean="0"/>
              <a:t>Mynegi</a:t>
            </a:r>
            <a:r>
              <a:rPr lang="en-US" sz="2000" dirty="0" smtClean="0"/>
              <a:t> </a:t>
            </a:r>
            <a:r>
              <a:rPr lang="en-US" sz="2000" dirty="0" err="1" smtClean="0"/>
              <a:t>syniadau</a:t>
            </a:r>
            <a:r>
              <a:rPr lang="en-US" sz="2000" dirty="0" smtClean="0"/>
              <a:t> </a:t>
            </a:r>
            <a:r>
              <a:rPr lang="en-US" sz="2000" dirty="0" err="1" smtClean="0"/>
              <a:t>ar</a:t>
            </a:r>
            <a:r>
              <a:rPr lang="en-US" sz="2000" dirty="0" smtClean="0"/>
              <a:t> </a:t>
            </a:r>
            <a:r>
              <a:rPr lang="en-US" sz="2000" dirty="0" err="1" smtClean="0"/>
              <a:t>ffurf</a:t>
            </a:r>
            <a:r>
              <a:rPr lang="en-US" sz="2000" dirty="0" smtClean="0"/>
              <a:t> </a:t>
            </a:r>
            <a:r>
              <a:rPr lang="en-US" sz="2000" dirty="0" err="1" smtClean="0"/>
              <a:t>dymuniadau</a:t>
            </a:r>
            <a:r>
              <a:rPr lang="en-US" sz="2000" dirty="0" smtClean="0"/>
              <a:t> </a:t>
            </a:r>
            <a:r>
              <a:rPr lang="en-US" sz="2000" dirty="0" err="1" smtClean="0"/>
              <a:t>i</a:t>
            </a:r>
            <a:r>
              <a:rPr lang="en-US" sz="2000" dirty="0" smtClean="0"/>
              <a:t> </a:t>
            </a:r>
            <a:r>
              <a:rPr lang="en-US" sz="2000" dirty="0" err="1" smtClean="0"/>
              <a:t>ehangu’r</a:t>
            </a:r>
            <a:r>
              <a:rPr lang="en-US" sz="2000" dirty="0" smtClean="0"/>
              <a:t> broses o </a:t>
            </a:r>
            <a:r>
              <a:rPr lang="en-US" sz="2000" dirty="0" err="1" smtClean="0"/>
              <a:t>feddwl</a:t>
            </a:r>
            <a:r>
              <a:rPr lang="en-US" sz="2000" dirty="0" smtClean="0"/>
              <a:t>.</a:t>
            </a:r>
            <a:endParaRPr lang="en-US" sz="2000" dirty="0"/>
          </a:p>
          <a:p>
            <a:pPr>
              <a:buFont typeface="Arial"/>
              <a:buChar char="•"/>
            </a:pPr>
            <a:r>
              <a:rPr lang="en-US" sz="2000" dirty="0" err="1" smtClean="0">
                <a:hlinkClick r:id="rId9"/>
              </a:rPr>
              <a:t>Llif-ysgrifennu</a:t>
            </a:r>
            <a:r>
              <a:rPr lang="en-US" sz="2000" dirty="0" smtClean="0"/>
              <a:t>: </a:t>
            </a:r>
            <a:r>
              <a:rPr lang="en-US" sz="2000" dirty="0" err="1" smtClean="0"/>
              <a:t>Ysgrifennu</a:t>
            </a:r>
            <a:r>
              <a:rPr lang="en-US" sz="2000" dirty="0" smtClean="0"/>
              <a:t> ac </a:t>
            </a:r>
            <a:r>
              <a:rPr lang="en-US" sz="2000" dirty="0" err="1" smtClean="0"/>
              <a:t>ysgrifennu</a:t>
            </a:r>
            <a:r>
              <a:rPr lang="en-US" sz="2000" dirty="0" smtClean="0"/>
              <a:t> ac </a:t>
            </a:r>
            <a:r>
              <a:rPr lang="en-US" sz="2000" dirty="0" err="1" smtClean="0"/>
              <a:t>ysgrifennu</a:t>
            </a:r>
            <a:r>
              <a:rPr lang="en-US" sz="2000" dirty="0" smtClean="0"/>
              <a:t> </a:t>
            </a:r>
            <a:r>
              <a:rPr lang="en-US" sz="2000" dirty="0" err="1" smtClean="0"/>
              <a:t>nes</a:t>
            </a:r>
            <a:r>
              <a:rPr lang="en-US" sz="2000" dirty="0" smtClean="0"/>
              <a:t> bod </a:t>
            </a:r>
            <a:r>
              <a:rPr lang="en-US" sz="2000" dirty="0" err="1" smtClean="0"/>
              <a:t>eich</a:t>
            </a:r>
            <a:r>
              <a:rPr lang="en-US" sz="2000" dirty="0" smtClean="0"/>
              <a:t> </a:t>
            </a:r>
            <a:r>
              <a:rPr lang="en-US" sz="2000" dirty="0" err="1" smtClean="0"/>
              <a:t>syniadau’n</a:t>
            </a:r>
            <a:r>
              <a:rPr lang="en-US" sz="2000" dirty="0" smtClean="0"/>
              <a:t> </a:t>
            </a:r>
            <a:r>
              <a:rPr lang="en-US" sz="2000" dirty="0" err="1" smtClean="0"/>
              <a:t>llifo</a:t>
            </a:r>
            <a:r>
              <a:rPr lang="en-US" sz="2000" dirty="0" smtClean="0"/>
              <a:t>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8617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idx="4294967295"/>
          </p:nvPr>
        </p:nvSpPr>
        <p:spPr>
          <a:xfrm>
            <a:off x="9922" y="116632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  </a:t>
            </a:r>
            <a:r>
              <a:rPr lang="en-GB" dirty="0" err="1" smtClean="0"/>
              <a:t>Cynhyrchu</a:t>
            </a:r>
            <a:r>
              <a:rPr lang="en-GB" dirty="0" smtClean="0"/>
              <a:t> </a:t>
            </a:r>
            <a:r>
              <a:rPr lang="en-GB" dirty="0" err="1" smtClean="0"/>
              <a:t>syniadau</a:t>
            </a:r>
            <a:endParaRPr lang="en-GB" dirty="0"/>
          </a:p>
        </p:txBody>
      </p:sp>
      <p:sp>
        <p:nvSpPr>
          <p:cNvPr id="4" name="Explosion 2 3"/>
          <p:cNvSpPr/>
          <p:nvPr/>
        </p:nvSpPr>
        <p:spPr>
          <a:xfrm>
            <a:off x="-44840" y="1268760"/>
            <a:ext cx="5688632" cy="511256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-1317612" y="3229064"/>
            <a:ext cx="9850052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dirty="0" err="1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Syniadau</a:t>
            </a:r>
            <a:r>
              <a:rPr lang="en-US" sz="5400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am </a:t>
            </a:r>
            <a:r>
              <a:rPr lang="en-US" sz="5400" dirty="0" err="1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Gynnyrch</a:t>
            </a:r>
            <a:endParaRPr lang="en-US" sz="5400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13231" y="620688"/>
            <a:ext cx="5081839" cy="255454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GB" sz="3200" dirty="0" err="1" smtClean="0"/>
              <a:t>Mewn</a:t>
            </a:r>
            <a:r>
              <a:rPr lang="en-GB" sz="3200" dirty="0" smtClean="0"/>
              <a:t> </a:t>
            </a:r>
            <a:r>
              <a:rPr lang="en-GB" sz="3200" dirty="0" err="1" smtClean="0"/>
              <a:t>grwpiau</a:t>
            </a:r>
            <a:endParaRPr lang="en-GB" sz="3200" dirty="0" smtClean="0"/>
          </a:p>
          <a:p>
            <a:pPr algn="ctr"/>
            <a:r>
              <a:rPr lang="en-GB" sz="3200" dirty="0" smtClean="0"/>
              <a:t> </a:t>
            </a:r>
            <a:r>
              <a:rPr lang="en-GB" sz="3200" dirty="0" err="1" smtClean="0"/>
              <a:t>cynhyrchwch</a:t>
            </a:r>
            <a:r>
              <a:rPr lang="en-GB" sz="3200" dirty="0" smtClean="0"/>
              <a:t> </a:t>
            </a:r>
            <a:r>
              <a:rPr lang="en-GB" sz="3200" dirty="0" err="1" smtClean="0"/>
              <a:t>syniadau</a:t>
            </a:r>
            <a:r>
              <a:rPr lang="en-GB" sz="3200" dirty="0" smtClean="0"/>
              <a:t> </a:t>
            </a:r>
          </a:p>
          <a:p>
            <a:pPr algn="ctr"/>
            <a:r>
              <a:rPr lang="en-GB" sz="3200" dirty="0" smtClean="0"/>
              <a:t>am </a:t>
            </a:r>
            <a:r>
              <a:rPr lang="en-GB" sz="3200" dirty="0" err="1" smtClean="0"/>
              <a:t>fusnes</a:t>
            </a:r>
            <a:r>
              <a:rPr lang="en-GB" sz="3200" dirty="0" smtClean="0"/>
              <a:t> </a:t>
            </a:r>
            <a:r>
              <a:rPr lang="en-GB" sz="3200" dirty="0" err="1" smtClean="0"/>
              <a:t>ar</a:t>
            </a:r>
            <a:r>
              <a:rPr lang="en-GB" sz="3200" dirty="0" smtClean="0"/>
              <a:t> </a:t>
            </a:r>
            <a:r>
              <a:rPr lang="en-GB" sz="3200" dirty="0" err="1" smtClean="0"/>
              <a:t>gyfer</a:t>
            </a:r>
            <a:r>
              <a:rPr lang="en-GB" sz="3200" dirty="0" smtClean="0"/>
              <a:t> y </a:t>
            </a:r>
          </a:p>
          <a:p>
            <a:pPr algn="ctr"/>
            <a:r>
              <a:rPr lang="en-GB" sz="3200" dirty="0" err="1" smtClean="0"/>
              <a:t>rhaglen</a:t>
            </a:r>
            <a:r>
              <a:rPr lang="en-GB" sz="3200" dirty="0" smtClean="0"/>
              <a:t> </a:t>
            </a:r>
            <a:r>
              <a:rPr lang="en-GB" sz="3200" dirty="0" err="1" smtClean="0"/>
              <a:t>deledu</a:t>
            </a:r>
            <a:r>
              <a:rPr lang="en-GB" sz="3200" dirty="0" smtClean="0"/>
              <a:t> </a:t>
            </a:r>
          </a:p>
          <a:p>
            <a:pPr algn="ctr"/>
            <a:r>
              <a:rPr lang="en-GB" sz="3200" dirty="0" smtClean="0"/>
              <a:t>The Apprentice</a:t>
            </a:r>
            <a:endParaRPr lang="en-GB" sz="3200" dirty="0"/>
          </a:p>
        </p:txBody>
      </p:sp>
      <p:pic>
        <p:nvPicPr>
          <p:cNvPr id="7" name="Picture 8" descr="http://cdn.business2community.com/wp-content/uploads/2013/05/A-good-idea.pn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804" y="3140968"/>
            <a:ext cx="3026075" cy="3698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34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847</TotalTime>
  <Words>410</Words>
  <Application>Microsoft Office PowerPoint</Application>
  <PresentationFormat>On-screen Show (4:3)</PresentationFormat>
  <Paragraphs>131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Concourse</vt:lpstr>
      <vt:lpstr>PowerPoint Presentation</vt:lpstr>
      <vt:lpstr>Amcanion y Gwersi</vt:lpstr>
      <vt:lpstr>Gweithgaredd Cychwynnol</vt:lpstr>
      <vt:lpstr>    </vt:lpstr>
      <vt:lpstr>Cynhyrchu Syniadau </vt:lpstr>
      <vt:lpstr>PowerPoint Presentation</vt:lpstr>
      <vt:lpstr>PowerPoint Presentation</vt:lpstr>
      <vt:lpstr>PowerPoint Presentation</vt:lpstr>
      <vt:lpstr>  Cynhyrchu syniadau</vt:lpstr>
      <vt:lpstr>PowerPoint Presentation</vt:lpstr>
      <vt:lpstr>Ymchwil</vt:lpstr>
      <vt:lpstr> Gwneud penderfyniad</vt:lpstr>
      <vt:lpstr>Llawn</vt:lpstr>
      <vt:lpstr>PowerPoint Presentation</vt:lpstr>
      <vt:lpstr>PowerPoint Presentation</vt:lpstr>
      <vt:lpstr>PowerPoint Presentation</vt:lpstr>
    </vt:vector>
  </TitlesOfParts>
  <Company>Porthcawl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Welsh Baccalaureate Advanced</dc:title>
  <dc:creator>Sarah-Jayne James</dc:creator>
  <cp:lastModifiedBy>gj</cp:lastModifiedBy>
  <cp:revision>62</cp:revision>
  <dcterms:created xsi:type="dcterms:W3CDTF">2015-02-23T14:37:47Z</dcterms:created>
  <dcterms:modified xsi:type="dcterms:W3CDTF">2015-09-11T16:11:44Z</dcterms:modified>
</cp:coreProperties>
</file>